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2" r:id="rId25"/>
    <p:sldId id="279" r:id="rId26"/>
    <p:sldId id="280" r:id="rId27"/>
    <p:sldId id="281" r:id="rId28"/>
    <p:sldId id="283" r:id="rId29"/>
    <p:sldId id="284" r:id="rId30"/>
    <p:sldId id="286" r:id="rId31"/>
    <p:sldId id="285" r:id="rId32"/>
    <p:sldId id="287" r:id="rId33"/>
    <p:sldId id="288" r:id="rId34"/>
    <p:sldId id="289" r:id="rId35"/>
    <p:sldId id="290" r:id="rId36"/>
    <p:sldId id="291" r:id="rId37"/>
    <p:sldId id="292" r:id="rId38"/>
  </p:sldIdLst>
  <p:sldSz cx="18288000" cy="10287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Playfair Display Italics" panose="020B0604020202020204" charset="-94"/>
      <p:regular r:id="rId43"/>
    </p:embeddedFont>
    <p:embeddedFont>
      <p:font typeface="Public Sans" panose="020B0604020202020204" charset="-94"/>
      <p:regular r:id="rId44"/>
    </p:embeddedFont>
    <p:embeddedFont>
      <p:font typeface="Public Sans Bold" panose="020B0604020202020204" charset="-94"/>
      <p:regular r:id="rId45"/>
    </p:embeddedFont>
    <p:embeddedFont>
      <p:font typeface="Public Sans Bold Italics" panose="020B0604020202020204" charset="-94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07930" y="1974028"/>
            <a:ext cx="2429552" cy="2357672"/>
          </a:xfrm>
          <a:custGeom>
            <a:avLst/>
            <a:gdLst/>
            <a:ahLst/>
            <a:cxnLst/>
            <a:rect l="l" t="t" r="r" b="b"/>
            <a:pathLst>
              <a:path w="2429552" h="2357672">
                <a:moveTo>
                  <a:pt x="0" y="0"/>
                </a:moveTo>
                <a:lnTo>
                  <a:pt x="2429552" y="0"/>
                </a:lnTo>
                <a:lnTo>
                  <a:pt x="2429552" y="2357672"/>
                </a:lnTo>
                <a:lnTo>
                  <a:pt x="0" y="23576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6" y="1925051"/>
            <a:ext cx="16230600" cy="2406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99"/>
              </a:lnSpc>
            </a:pPr>
            <a:r>
              <a:rPr lang="en-US" sz="9999" spc="49">
                <a:solidFill>
                  <a:srgbClr val="000000"/>
                </a:solidFill>
                <a:latin typeface="Public Sans"/>
              </a:rPr>
              <a:t>INE401- Production Planning and Control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6" y="5508547"/>
            <a:ext cx="8262179" cy="342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23"/>
              </a:lnSpc>
            </a:pPr>
            <a:r>
              <a:rPr lang="en-US" sz="3615">
                <a:solidFill>
                  <a:srgbClr val="000000"/>
                </a:solidFill>
                <a:latin typeface="Public Sans"/>
              </a:rPr>
              <a:t>Zeynep Ayça Polat - 20201704080</a:t>
            </a:r>
          </a:p>
          <a:p>
            <a:pPr>
              <a:lnSpc>
                <a:spcPts val="5423"/>
              </a:lnSpc>
            </a:pPr>
            <a:r>
              <a:rPr lang="en-US" sz="3615">
                <a:solidFill>
                  <a:srgbClr val="000000"/>
                </a:solidFill>
                <a:latin typeface="Public Sans"/>
              </a:rPr>
              <a:t>Salih Aladdin Sarıhan - 20191704006</a:t>
            </a:r>
          </a:p>
          <a:p>
            <a:pPr>
              <a:lnSpc>
                <a:spcPts val="5423"/>
              </a:lnSpc>
            </a:pPr>
            <a:r>
              <a:rPr lang="en-US" sz="3615">
                <a:solidFill>
                  <a:srgbClr val="000000"/>
                </a:solidFill>
                <a:latin typeface="Public Sans"/>
              </a:rPr>
              <a:t>Aynur Berin Tüccar - 20201704076</a:t>
            </a:r>
          </a:p>
          <a:p>
            <a:pPr>
              <a:lnSpc>
                <a:spcPts val="5423"/>
              </a:lnSpc>
            </a:pPr>
            <a:r>
              <a:rPr lang="en-US" sz="3615">
                <a:solidFill>
                  <a:srgbClr val="000000"/>
                </a:solidFill>
                <a:latin typeface="Public Sans"/>
              </a:rPr>
              <a:t>Efe Berke Akkaya - 20201704069 </a:t>
            </a:r>
          </a:p>
          <a:p>
            <a:pPr>
              <a:lnSpc>
                <a:spcPts val="5423"/>
              </a:lnSpc>
            </a:pPr>
            <a:r>
              <a:rPr lang="en-US" sz="3615">
                <a:solidFill>
                  <a:srgbClr val="000000"/>
                </a:solidFill>
                <a:latin typeface="Public Sans"/>
              </a:rPr>
              <a:t>Elif Nihan Koç - 20191704019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1006776" y="4379325"/>
            <a:ext cx="16230594" cy="38509"/>
          </a:xfrm>
          <a:prstGeom prst="line">
            <a:avLst/>
          </a:prstGeom>
          <a:ln w="95250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06877" y="2425700"/>
            <a:ext cx="16230594" cy="38509"/>
          </a:xfrm>
          <a:prstGeom prst="line">
            <a:avLst/>
          </a:prstGeom>
          <a:ln w="95250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103491" y="2749537"/>
            <a:ext cx="10562168" cy="693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 Bold"/>
              </a:rPr>
              <a:t>Dental Implants: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Titanium screws replace real tooth roots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Public Sans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 Bold"/>
              </a:rPr>
              <a:t>Abutment: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Connector placed on dental implant to support prosthetics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Public Sans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 Bold"/>
              </a:rPr>
              <a:t>Prosthetics: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Crowns, bridges, or dentures connected to dental implants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Public Sans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 Bold"/>
              </a:rPr>
              <a:t>Surgical Kit: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Set of surgical instruments for implant placement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Public Sans"/>
            </a:endParaRPr>
          </a:p>
          <a:p>
            <a:pPr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Public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06764" y="628650"/>
            <a:ext cx="16252536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 spc="1135">
                <a:solidFill>
                  <a:srgbClr val="2B2C30"/>
                </a:solidFill>
                <a:latin typeface="Public Sans Bold"/>
              </a:rPr>
              <a:t>PRODUCT CATEGORIES IN DENTAL IMPLANT SYSTEMS</a:t>
            </a:r>
          </a:p>
        </p:txBody>
      </p:sp>
      <p:sp>
        <p:nvSpPr>
          <p:cNvPr id="5" name="Freeform 5"/>
          <p:cNvSpPr/>
          <p:nvPr/>
        </p:nvSpPr>
        <p:spPr>
          <a:xfrm>
            <a:off x="17237471" y="13242"/>
            <a:ext cx="1046417" cy="1015458"/>
          </a:xfrm>
          <a:custGeom>
            <a:avLst/>
            <a:gdLst/>
            <a:ahLst/>
            <a:cxnLst/>
            <a:rect l="l" t="t" r="r" b="b"/>
            <a:pathLst>
              <a:path w="1046417" h="1015458">
                <a:moveTo>
                  <a:pt x="0" y="0"/>
                </a:moveTo>
                <a:lnTo>
                  <a:pt x="1046417" y="0"/>
                </a:lnTo>
                <a:lnTo>
                  <a:pt x="1046417" y="1015458"/>
                </a:lnTo>
                <a:lnTo>
                  <a:pt x="0" y="10154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06877" y="2425700"/>
            <a:ext cx="16230594" cy="38509"/>
          </a:xfrm>
          <a:prstGeom prst="line">
            <a:avLst/>
          </a:prstGeom>
          <a:ln w="95250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06764" y="2867025"/>
            <a:ext cx="11969874" cy="672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66"/>
              </a:lnSpc>
            </a:pPr>
            <a:endParaRPr/>
          </a:p>
          <a:p>
            <a:pPr marL="688756" lvl="1" indent="-344378">
              <a:lnSpc>
                <a:spcPts val="4466"/>
              </a:lnSpc>
              <a:buFont typeface="Arial"/>
              <a:buChar char="•"/>
            </a:pPr>
            <a:r>
              <a:rPr lang="en-US" sz="3190">
                <a:solidFill>
                  <a:srgbClr val="000000"/>
                </a:solidFill>
                <a:latin typeface="Public Sans Bold"/>
              </a:rPr>
              <a:t>Impression Materials:</a:t>
            </a:r>
          </a:p>
          <a:p>
            <a:pPr>
              <a:lnSpc>
                <a:spcPts val="4466"/>
              </a:lnSpc>
            </a:pPr>
            <a:r>
              <a:rPr lang="en-US" sz="3190">
                <a:solidFill>
                  <a:srgbClr val="000000"/>
                </a:solidFill>
                <a:latin typeface="Public Sans"/>
              </a:rPr>
              <a:t>Create precise molds for custom prosthetics production</a:t>
            </a:r>
          </a:p>
          <a:p>
            <a:pPr>
              <a:lnSpc>
                <a:spcPts val="4466"/>
              </a:lnSpc>
            </a:pPr>
            <a:endParaRPr lang="en-US" sz="3190">
              <a:solidFill>
                <a:srgbClr val="000000"/>
              </a:solidFill>
              <a:latin typeface="Public Sans"/>
            </a:endParaRPr>
          </a:p>
          <a:p>
            <a:pPr marL="688756" lvl="1" indent="-344378">
              <a:lnSpc>
                <a:spcPts val="4466"/>
              </a:lnSpc>
              <a:buFont typeface="Arial"/>
              <a:buChar char="•"/>
            </a:pPr>
            <a:r>
              <a:rPr lang="en-US" sz="3190">
                <a:solidFill>
                  <a:srgbClr val="000000"/>
                </a:solidFill>
                <a:latin typeface="Public Sans Bold"/>
              </a:rPr>
              <a:t>Bone Graft Materials:</a:t>
            </a:r>
          </a:p>
          <a:p>
            <a:pPr>
              <a:lnSpc>
                <a:spcPts val="4466"/>
              </a:lnSpc>
            </a:pPr>
            <a:r>
              <a:rPr lang="en-US" sz="3190">
                <a:solidFill>
                  <a:srgbClr val="000000"/>
                </a:solidFill>
                <a:latin typeface="Public Sans"/>
              </a:rPr>
              <a:t>Strengthen jawbone in cases of insufficiency</a:t>
            </a:r>
          </a:p>
          <a:p>
            <a:pPr>
              <a:lnSpc>
                <a:spcPts val="4466"/>
              </a:lnSpc>
            </a:pPr>
            <a:endParaRPr lang="en-US" sz="3190">
              <a:solidFill>
                <a:srgbClr val="000000"/>
              </a:solidFill>
              <a:latin typeface="Public Sans"/>
            </a:endParaRPr>
          </a:p>
          <a:p>
            <a:pPr marL="688756" lvl="1" indent="-344378">
              <a:lnSpc>
                <a:spcPts val="4466"/>
              </a:lnSpc>
              <a:buFont typeface="Arial"/>
              <a:buChar char="•"/>
            </a:pPr>
            <a:r>
              <a:rPr lang="en-US" sz="3190">
                <a:solidFill>
                  <a:srgbClr val="000000"/>
                </a:solidFill>
                <a:latin typeface="Public Sans Bold"/>
              </a:rPr>
              <a:t>Membranes:</a:t>
            </a:r>
          </a:p>
          <a:p>
            <a:pPr>
              <a:lnSpc>
                <a:spcPts val="4466"/>
              </a:lnSpc>
            </a:pPr>
            <a:r>
              <a:rPr lang="en-US" sz="3190">
                <a:solidFill>
                  <a:srgbClr val="000000"/>
                </a:solidFill>
                <a:latin typeface="Public Sans"/>
              </a:rPr>
              <a:t>Improve bone regeneration and implant integration</a:t>
            </a:r>
          </a:p>
          <a:p>
            <a:pPr>
              <a:lnSpc>
                <a:spcPts val="4466"/>
              </a:lnSpc>
            </a:pPr>
            <a:endParaRPr lang="en-US" sz="3190">
              <a:solidFill>
                <a:srgbClr val="000000"/>
              </a:solidFill>
              <a:latin typeface="Public Sans"/>
            </a:endParaRPr>
          </a:p>
          <a:p>
            <a:pPr>
              <a:lnSpc>
                <a:spcPts val="4466"/>
              </a:lnSpc>
            </a:pPr>
            <a:endParaRPr lang="en-US" sz="3190">
              <a:solidFill>
                <a:srgbClr val="000000"/>
              </a:solidFill>
              <a:latin typeface="Public Sans"/>
            </a:endParaRPr>
          </a:p>
          <a:p>
            <a:pPr>
              <a:lnSpc>
                <a:spcPts val="4466"/>
              </a:lnSpc>
            </a:pPr>
            <a:endParaRPr lang="en-US" sz="3190">
              <a:solidFill>
                <a:srgbClr val="000000"/>
              </a:solidFill>
              <a:latin typeface="Public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06764" y="628650"/>
            <a:ext cx="16252536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 spc="1135">
                <a:solidFill>
                  <a:srgbClr val="2B2C30"/>
                </a:solidFill>
                <a:latin typeface="Public Sans Bold"/>
              </a:rPr>
              <a:t>PRODUCT CATEGORIES IN DENTAL IMPLANT SYSTEMS</a:t>
            </a:r>
          </a:p>
        </p:txBody>
      </p:sp>
      <p:sp>
        <p:nvSpPr>
          <p:cNvPr id="5" name="Freeform 5"/>
          <p:cNvSpPr/>
          <p:nvPr/>
        </p:nvSpPr>
        <p:spPr>
          <a:xfrm>
            <a:off x="17237471" y="13242"/>
            <a:ext cx="1046417" cy="1015458"/>
          </a:xfrm>
          <a:custGeom>
            <a:avLst/>
            <a:gdLst/>
            <a:ahLst/>
            <a:cxnLst/>
            <a:rect l="l" t="t" r="r" b="b"/>
            <a:pathLst>
              <a:path w="1046417" h="1015458">
                <a:moveTo>
                  <a:pt x="0" y="0"/>
                </a:moveTo>
                <a:lnTo>
                  <a:pt x="1046417" y="0"/>
                </a:lnTo>
                <a:lnTo>
                  <a:pt x="1046417" y="1015458"/>
                </a:lnTo>
                <a:lnTo>
                  <a:pt x="0" y="10154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06663" y="1655766"/>
            <a:ext cx="16230594" cy="38509"/>
          </a:xfrm>
          <a:prstGeom prst="line">
            <a:avLst/>
          </a:prstGeom>
          <a:ln w="95250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308581" y="3395201"/>
            <a:ext cx="2950719" cy="5177840"/>
          </a:xfrm>
          <a:custGeom>
            <a:avLst/>
            <a:gdLst/>
            <a:ahLst/>
            <a:cxnLst/>
            <a:rect l="l" t="t" r="r" b="b"/>
            <a:pathLst>
              <a:path w="2950719" h="5177840">
                <a:moveTo>
                  <a:pt x="0" y="0"/>
                </a:moveTo>
                <a:lnTo>
                  <a:pt x="2950719" y="0"/>
                </a:lnTo>
                <a:lnTo>
                  <a:pt x="2950719" y="5177841"/>
                </a:lnTo>
                <a:lnTo>
                  <a:pt x="0" y="51778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06769" y="754066"/>
            <a:ext cx="16230600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 spc="1134">
                <a:solidFill>
                  <a:srgbClr val="2B2C30"/>
                </a:solidFill>
                <a:latin typeface="Public Sans Bold"/>
              </a:rPr>
              <a:t>QUALITY POLICY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435583"/>
            <a:ext cx="12139700" cy="643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ublic Sans Bold"/>
              </a:rPr>
              <a:t>ISO 13485:2016 Certification and Quality Management: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Demonstrates strong emphasis on quality standards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Precision in Dental Implant Production: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Inspection of materials, including titanium, for precision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Utilization of advanced equipment like ViciVision MTL X5 and QuickVision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Public Sans"/>
            </a:endParaRP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ublic Sans Bold"/>
              </a:rPr>
              <a:t>Global Commitment to Quality: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Serves Turkish and international markets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Rapid growth evident in increased monthly production</a:t>
            </a:r>
          </a:p>
          <a:p>
            <a:pPr>
              <a:lnSpc>
                <a:spcPts val="4395"/>
              </a:lnSpc>
            </a:pPr>
            <a:endParaRPr lang="en-US" sz="3000">
              <a:solidFill>
                <a:srgbClr val="000000"/>
              </a:solidFill>
              <a:latin typeface="Public Sans"/>
            </a:endParaRPr>
          </a:p>
          <a:p>
            <a:pPr>
              <a:lnSpc>
                <a:spcPts val="4395"/>
              </a:lnSpc>
            </a:pPr>
            <a:endParaRPr lang="en-US" sz="3000">
              <a:solidFill>
                <a:srgbClr val="000000"/>
              </a:solidFill>
              <a:latin typeface="Public Sans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7237471" y="13242"/>
            <a:ext cx="1046417" cy="1015458"/>
          </a:xfrm>
          <a:custGeom>
            <a:avLst/>
            <a:gdLst/>
            <a:ahLst/>
            <a:cxnLst/>
            <a:rect l="l" t="t" r="r" b="b"/>
            <a:pathLst>
              <a:path w="1046417" h="1015458">
                <a:moveTo>
                  <a:pt x="0" y="0"/>
                </a:moveTo>
                <a:lnTo>
                  <a:pt x="1046417" y="0"/>
                </a:lnTo>
                <a:lnTo>
                  <a:pt x="1046417" y="1015458"/>
                </a:lnTo>
                <a:lnTo>
                  <a:pt x="0" y="10154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06663" y="1655766"/>
            <a:ext cx="16230594" cy="38509"/>
          </a:xfrm>
          <a:prstGeom prst="line">
            <a:avLst/>
          </a:prstGeom>
          <a:ln w="95250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06663" y="1896811"/>
            <a:ext cx="10287936" cy="693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ublic Sans Bold"/>
              </a:rPr>
              <a:t>Proactive Measures for Machinery Maintenance: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Ensures optimal conditions for equipment functionality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Extended Quality Control in Production Stages: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Detailed product inspection with minimum error rate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"First Production and Quality Control Department" significance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Public Sans"/>
            </a:endParaRP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ublic Sans Bold"/>
              </a:rPr>
              <a:t>Harmonious Mass Production: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Initial inspection vital for accurate mass production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Slogan: "Finding Quality Near You at an Affordable Price":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Reflects commitment to accessible healthcare excellence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06769" y="754066"/>
            <a:ext cx="16230600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 spc="1134">
                <a:solidFill>
                  <a:srgbClr val="2B2C30"/>
                </a:solidFill>
                <a:latin typeface="Public Sans Bold"/>
              </a:rPr>
              <a:t>QUALITY POLICY</a:t>
            </a:r>
          </a:p>
        </p:txBody>
      </p:sp>
      <p:sp>
        <p:nvSpPr>
          <p:cNvPr id="5" name="Freeform 5"/>
          <p:cNvSpPr/>
          <p:nvPr/>
        </p:nvSpPr>
        <p:spPr>
          <a:xfrm>
            <a:off x="17237471" y="13242"/>
            <a:ext cx="1046417" cy="1015458"/>
          </a:xfrm>
          <a:custGeom>
            <a:avLst/>
            <a:gdLst/>
            <a:ahLst/>
            <a:cxnLst/>
            <a:rect l="l" t="t" r="r" b="b"/>
            <a:pathLst>
              <a:path w="1046417" h="1015458">
                <a:moveTo>
                  <a:pt x="0" y="0"/>
                </a:moveTo>
                <a:lnTo>
                  <a:pt x="1046417" y="0"/>
                </a:lnTo>
                <a:lnTo>
                  <a:pt x="1046417" y="1015458"/>
                </a:lnTo>
                <a:lnTo>
                  <a:pt x="0" y="10154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1539881" y="2190636"/>
            <a:ext cx="6441469" cy="6699741"/>
            <a:chOff x="0" y="0"/>
            <a:chExt cx="1959233" cy="203778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59233" cy="2037789"/>
            </a:xfrm>
            <a:custGeom>
              <a:avLst/>
              <a:gdLst/>
              <a:ahLst/>
              <a:cxnLst/>
              <a:rect l="l" t="t" r="r" b="b"/>
              <a:pathLst>
                <a:path w="1959233" h="2037789">
                  <a:moveTo>
                    <a:pt x="0" y="0"/>
                  </a:moveTo>
                  <a:lnTo>
                    <a:pt x="1959233" y="0"/>
                  </a:lnTo>
                  <a:lnTo>
                    <a:pt x="1959233" y="2037789"/>
                  </a:lnTo>
                  <a:lnTo>
                    <a:pt x="0" y="20377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363535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959233" cy="2066364"/>
            </a:xfrm>
            <a:prstGeom prst="rect">
              <a:avLst/>
            </a:prstGeom>
          </p:spPr>
          <p:txBody>
            <a:bodyPr lIns="68580" tIns="68580" rIns="68580" bIns="68580" rtlCol="0" anchor="ctr"/>
            <a:lstStyle/>
            <a:p>
              <a:pPr algn="ctr">
                <a:lnSpc>
                  <a:spcPts val="188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901734" y="2563974"/>
            <a:ext cx="5656442" cy="5935902"/>
            <a:chOff x="0" y="0"/>
            <a:chExt cx="7541923" cy="7914536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rcRect l="6167" t="8003" r="6167"/>
            <a:stretch>
              <a:fillRect/>
            </a:stretch>
          </p:blipFill>
          <p:spPr>
            <a:xfrm>
              <a:off x="0" y="0"/>
              <a:ext cx="7541923" cy="791453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06663" y="1655766"/>
            <a:ext cx="16230594" cy="38509"/>
          </a:xfrm>
          <a:prstGeom prst="line">
            <a:avLst/>
          </a:prstGeom>
          <a:ln w="95250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237471" y="13242"/>
            <a:ext cx="1046417" cy="1015458"/>
          </a:xfrm>
          <a:custGeom>
            <a:avLst/>
            <a:gdLst/>
            <a:ahLst/>
            <a:cxnLst/>
            <a:rect l="l" t="t" r="r" b="b"/>
            <a:pathLst>
              <a:path w="1046417" h="1015458">
                <a:moveTo>
                  <a:pt x="0" y="0"/>
                </a:moveTo>
                <a:lnTo>
                  <a:pt x="1046417" y="0"/>
                </a:lnTo>
                <a:lnTo>
                  <a:pt x="1046417" y="1015458"/>
                </a:lnTo>
                <a:lnTo>
                  <a:pt x="0" y="10154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2374625"/>
            <a:ext cx="6506502" cy="320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ublic Sans Bold"/>
              </a:rPr>
              <a:t>Quality Control in the CNC Department: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Random hourly checks on products by technicians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Rigorous checks for compliance, defects, and measurements.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06769" y="754066"/>
            <a:ext cx="16230600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 spc="1134">
                <a:solidFill>
                  <a:srgbClr val="2B2C30"/>
                </a:solidFill>
                <a:latin typeface="Public Sans Bold"/>
              </a:rPr>
              <a:t>QUALITY POLICY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8496747" y="2185103"/>
            <a:ext cx="9116207" cy="7331643"/>
            <a:chOff x="0" y="0"/>
            <a:chExt cx="2598091" cy="20894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98091" cy="2089496"/>
            </a:xfrm>
            <a:custGeom>
              <a:avLst/>
              <a:gdLst/>
              <a:ahLst/>
              <a:cxnLst/>
              <a:rect l="l" t="t" r="r" b="b"/>
              <a:pathLst>
                <a:path w="2598091" h="2089496">
                  <a:moveTo>
                    <a:pt x="0" y="0"/>
                  </a:moveTo>
                  <a:lnTo>
                    <a:pt x="2598091" y="0"/>
                  </a:lnTo>
                  <a:lnTo>
                    <a:pt x="2598091" y="2089496"/>
                  </a:lnTo>
                  <a:lnTo>
                    <a:pt x="0" y="20894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2B2C3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598091" cy="2118071"/>
            </a:xfrm>
            <a:prstGeom prst="rect">
              <a:avLst/>
            </a:prstGeom>
          </p:spPr>
          <p:txBody>
            <a:bodyPr lIns="68580" tIns="68580" rIns="68580" bIns="68580" rtlCol="0" anchor="ctr"/>
            <a:lstStyle/>
            <a:p>
              <a:pPr algn="ctr">
                <a:lnSpc>
                  <a:spcPts val="188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865104" y="2605955"/>
            <a:ext cx="8394196" cy="6489939"/>
            <a:chOff x="0" y="0"/>
            <a:chExt cx="11192262" cy="8653252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rcRect l="6920" r="6920"/>
            <a:stretch>
              <a:fillRect/>
            </a:stretch>
          </p:blipFill>
          <p:spPr>
            <a:xfrm>
              <a:off x="0" y="0"/>
              <a:ext cx="11192262" cy="865325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2316552"/>
            <a:ext cx="8296492" cy="6233467"/>
            <a:chOff x="0" y="0"/>
            <a:chExt cx="2364475" cy="17765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4475" cy="1776519"/>
            </a:xfrm>
            <a:custGeom>
              <a:avLst/>
              <a:gdLst/>
              <a:ahLst/>
              <a:cxnLst/>
              <a:rect l="l" t="t" r="r" b="b"/>
              <a:pathLst>
                <a:path w="2364475" h="1776519">
                  <a:moveTo>
                    <a:pt x="0" y="0"/>
                  </a:moveTo>
                  <a:lnTo>
                    <a:pt x="2364475" y="0"/>
                  </a:lnTo>
                  <a:lnTo>
                    <a:pt x="2364475" y="1776519"/>
                  </a:lnTo>
                  <a:lnTo>
                    <a:pt x="0" y="17765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2B2C3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364475" cy="1805094"/>
            </a:xfrm>
            <a:prstGeom prst="rect">
              <a:avLst/>
            </a:prstGeom>
          </p:spPr>
          <p:txBody>
            <a:bodyPr lIns="68580" tIns="68580" rIns="68580" bIns="68580" rtlCol="0" anchor="ctr"/>
            <a:lstStyle/>
            <a:p>
              <a:pPr algn="ctr">
                <a:lnSpc>
                  <a:spcPts val="188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795760" y="2714992"/>
            <a:ext cx="6997032" cy="5458998"/>
            <a:chOff x="0" y="0"/>
            <a:chExt cx="9329376" cy="7278664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7309" r="7309"/>
            <a:stretch>
              <a:fillRect/>
            </a:stretch>
          </p:blipFill>
          <p:spPr>
            <a:xfrm>
              <a:off x="0" y="0"/>
              <a:ext cx="9329376" cy="7278664"/>
            </a:xfrm>
            <a:prstGeom prst="rect">
              <a:avLst/>
            </a:prstGeom>
          </p:spPr>
        </p:pic>
      </p:grpSp>
      <p:sp>
        <p:nvSpPr>
          <p:cNvPr id="7" name="AutoShape 7"/>
          <p:cNvSpPr/>
          <p:nvPr/>
        </p:nvSpPr>
        <p:spPr>
          <a:xfrm flipV="1">
            <a:off x="749918" y="1655766"/>
            <a:ext cx="10009170" cy="38509"/>
          </a:xfrm>
          <a:prstGeom prst="line">
            <a:avLst/>
          </a:prstGeom>
          <a:ln w="95250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749918" y="801691"/>
            <a:ext cx="16230600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 spc="1134">
                <a:solidFill>
                  <a:srgbClr val="2B2C30"/>
                </a:solidFill>
                <a:latin typeface="Public Sans Bold"/>
              </a:rPr>
              <a:t>DEMAND FORECASTING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9918" y="2240352"/>
            <a:ext cx="7318317" cy="533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u="sng">
                <a:solidFill>
                  <a:srgbClr val="000000"/>
                </a:solidFill>
                <a:latin typeface="Public Sans"/>
              </a:rPr>
              <a:t>Overview of Forecasting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Definition: Predicting future events based on data.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Importance: Guides business decisions and planning.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Time Horizons:</a:t>
            </a:r>
          </a:p>
          <a:p>
            <a:pPr marL="1295400" lvl="2" indent="-431800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Short-range (up to 1 year)</a:t>
            </a:r>
          </a:p>
          <a:p>
            <a:pPr marL="1295400" lvl="2" indent="-431800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Medium-range (3 months to 3 years)</a:t>
            </a:r>
          </a:p>
          <a:p>
            <a:pPr marL="1295400" lvl="2" indent="-431800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Long-range (3 years and beyond)</a:t>
            </a:r>
          </a:p>
        </p:txBody>
      </p:sp>
      <p:sp>
        <p:nvSpPr>
          <p:cNvPr id="10" name="Freeform 10"/>
          <p:cNvSpPr/>
          <p:nvPr/>
        </p:nvSpPr>
        <p:spPr>
          <a:xfrm>
            <a:off x="17237471" y="13242"/>
            <a:ext cx="1046417" cy="1015458"/>
          </a:xfrm>
          <a:custGeom>
            <a:avLst/>
            <a:gdLst/>
            <a:ahLst/>
            <a:cxnLst/>
            <a:rect l="l" t="t" r="r" b="b"/>
            <a:pathLst>
              <a:path w="1046417" h="1015458">
                <a:moveTo>
                  <a:pt x="0" y="0"/>
                </a:moveTo>
                <a:lnTo>
                  <a:pt x="1046417" y="0"/>
                </a:lnTo>
                <a:lnTo>
                  <a:pt x="1046417" y="1015458"/>
                </a:lnTo>
                <a:lnTo>
                  <a:pt x="0" y="10154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36493" y="1865402"/>
            <a:ext cx="10366317" cy="800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u="sng">
                <a:solidFill>
                  <a:srgbClr val="000000"/>
                </a:solidFill>
                <a:latin typeface="Public Sans"/>
              </a:rPr>
              <a:t>Types and Approaches in Forecasting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Qualitative vs. Quantitative Methods</a:t>
            </a:r>
          </a:p>
          <a:p>
            <a:pPr marL="1295400" lvl="2" indent="-431800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Qualitative for unclear situations and limited data.</a:t>
            </a:r>
          </a:p>
          <a:p>
            <a:pPr marL="1295400" lvl="2" indent="-431800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Quantitative for stable situations and historical data.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Quantitative Approaches:</a:t>
            </a:r>
          </a:p>
          <a:p>
            <a:pPr marL="1295400" lvl="2" indent="-431800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Time Series Models</a:t>
            </a:r>
          </a:p>
          <a:p>
            <a:pPr marL="1295400" lvl="2" indent="-431800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Associative Models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Application Examples:</a:t>
            </a:r>
          </a:p>
          <a:p>
            <a:pPr marL="1295400" lvl="2" indent="-431800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Short-range: Purchasing, job scheduling, workforce.</a:t>
            </a:r>
          </a:p>
          <a:p>
            <a:pPr marL="1295400" lvl="2" indent="-431800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Medium-range: Sales, production planning, budgeting.</a:t>
            </a:r>
          </a:p>
          <a:p>
            <a:pPr marL="1295400" lvl="2" indent="-431800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Long-range: New product planning, facility location.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749918" y="1655766"/>
            <a:ext cx="10009170" cy="38509"/>
          </a:xfrm>
          <a:prstGeom prst="line">
            <a:avLst/>
          </a:prstGeom>
          <a:ln w="95250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749918" y="801691"/>
            <a:ext cx="16230600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 spc="1134">
                <a:solidFill>
                  <a:srgbClr val="2B2C30"/>
                </a:solidFill>
                <a:latin typeface="Public Sans Bold"/>
              </a:rPr>
              <a:t>DEMAND FORECASTING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749918" y="2395063"/>
            <a:ext cx="6642945" cy="7331643"/>
            <a:chOff x="0" y="0"/>
            <a:chExt cx="1893219" cy="208949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3219" cy="2089496"/>
            </a:xfrm>
            <a:custGeom>
              <a:avLst/>
              <a:gdLst/>
              <a:ahLst/>
              <a:cxnLst/>
              <a:rect l="l" t="t" r="r" b="b"/>
              <a:pathLst>
                <a:path w="1893219" h="2089496">
                  <a:moveTo>
                    <a:pt x="0" y="0"/>
                  </a:moveTo>
                  <a:lnTo>
                    <a:pt x="1893219" y="0"/>
                  </a:lnTo>
                  <a:lnTo>
                    <a:pt x="1893219" y="2089496"/>
                  </a:lnTo>
                  <a:lnTo>
                    <a:pt x="0" y="20894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2B2C3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893219" cy="2118071"/>
            </a:xfrm>
            <a:prstGeom prst="rect">
              <a:avLst/>
            </a:prstGeom>
          </p:spPr>
          <p:txBody>
            <a:bodyPr lIns="68580" tIns="68580" rIns="68580" bIns="68580" rtlCol="0" anchor="ctr"/>
            <a:lstStyle/>
            <a:p>
              <a:pPr algn="ctr">
                <a:lnSpc>
                  <a:spcPts val="188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77992" y="2815915"/>
            <a:ext cx="5786797" cy="6489939"/>
            <a:chOff x="0" y="0"/>
            <a:chExt cx="7715729" cy="8653252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l="5417" r="5417"/>
            <a:stretch>
              <a:fillRect/>
            </a:stretch>
          </p:blipFill>
          <p:spPr>
            <a:xfrm>
              <a:off x="0" y="0"/>
              <a:ext cx="7715729" cy="8653252"/>
            </a:xfrm>
            <a:prstGeom prst="rect">
              <a:avLst/>
            </a:prstGeom>
          </p:spPr>
        </p:pic>
      </p:grpSp>
      <p:sp>
        <p:nvSpPr>
          <p:cNvPr id="10" name="Freeform 10"/>
          <p:cNvSpPr/>
          <p:nvPr/>
        </p:nvSpPr>
        <p:spPr>
          <a:xfrm>
            <a:off x="17237471" y="13242"/>
            <a:ext cx="1046417" cy="1015458"/>
          </a:xfrm>
          <a:custGeom>
            <a:avLst/>
            <a:gdLst/>
            <a:ahLst/>
            <a:cxnLst/>
            <a:rect l="l" t="t" r="r" b="b"/>
            <a:pathLst>
              <a:path w="1046417" h="1015458">
                <a:moveTo>
                  <a:pt x="0" y="0"/>
                </a:moveTo>
                <a:lnTo>
                  <a:pt x="1046417" y="0"/>
                </a:lnTo>
                <a:lnTo>
                  <a:pt x="1046417" y="1015458"/>
                </a:lnTo>
                <a:lnTo>
                  <a:pt x="0" y="10154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37471" y="13242"/>
            <a:ext cx="1046417" cy="1015458"/>
          </a:xfrm>
          <a:custGeom>
            <a:avLst/>
            <a:gdLst/>
            <a:ahLst/>
            <a:cxnLst/>
            <a:rect l="l" t="t" r="r" b="b"/>
            <a:pathLst>
              <a:path w="1046417" h="1015458">
                <a:moveTo>
                  <a:pt x="0" y="0"/>
                </a:moveTo>
                <a:lnTo>
                  <a:pt x="1046417" y="0"/>
                </a:lnTo>
                <a:lnTo>
                  <a:pt x="1046417" y="1015458"/>
                </a:lnTo>
                <a:lnTo>
                  <a:pt x="0" y="10154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129051" y="3819807"/>
            <a:ext cx="16029898" cy="4412960"/>
            <a:chOff x="0" y="0"/>
            <a:chExt cx="21373197" cy="58839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948890" cy="5883946"/>
            </a:xfrm>
            <a:custGeom>
              <a:avLst/>
              <a:gdLst/>
              <a:ahLst/>
              <a:cxnLst/>
              <a:rect l="l" t="t" r="r" b="b"/>
              <a:pathLst>
                <a:path w="16948890" h="5883946">
                  <a:moveTo>
                    <a:pt x="0" y="0"/>
                  </a:moveTo>
                  <a:lnTo>
                    <a:pt x="16948890" y="0"/>
                  </a:lnTo>
                  <a:lnTo>
                    <a:pt x="16948890" y="5883946"/>
                  </a:lnTo>
                  <a:lnTo>
                    <a:pt x="0" y="5883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6948890" y="0"/>
              <a:ext cx="4424308" cy="5883946"/>
            </a:xfrm>
            <a:custGeom>
              <a:avLst/>
              <a:gdLst/>
              <a:ahLst/>
              <a:cxnLst/>
              <a:rect l="l" t="t" r="r" b="b"/>
              <a:pathLst>
                <a:path w="4424308" h="5883946">
                  <a:moveTo>
                    <a:pt x="0" y="0"/>
                  </a:moveTo>
                  <a:lnTo>
                    <a:pt x="4424307" y="0"/>
                  </a:lnTo>
                  <a:lnTo>
                    <a:pt x="4424307" y="5883946"/>
                  </a:lnTo>
                  <a:lnTo>
                    <a:pt x="0" y="5883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492" r="-34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952500"/>
            <a:ext cx="13416558" cy="213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Forecasting methods that have been used (showed with the product coded A3B7X9K2 regarding the demand forecasting) :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Public Sans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 Moving Average (3 and 4 months)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11457" y="3184564"/>
            <a:ext cx="15665085" cy="5450915"/>
            <a:chOff x="0" y="0"/>
            <a:chExt cx="20886781" cy="7267886"/>
          </a:xfrm>
        </p:grpSpPr>
        <p:sp>
          <p:nvSpPr>
            <p:cNvPr id="3" name="Freeform 3"/>
            <p:cNvSpPr/>
            <p:nvPr/>
          </p:nvSpPr>
          <p:spPr>
            <a:xfrm>
              <a:off x="0" y="4090"/>
              <a:ext cx="10208578" cy="7263796"/>
            </a:xfrm>
            <a:custGeom>
              <a:avLst/>
              <a:gdLst/>
              <a:ahLst/>
              <a:cxnLst/>
              <a:rect l="l" t="t" r="r" b="b"/>
              <a:pathLst>
                <a:path w="10208578" h="7263796">
                  <a:moveTo>
                    <a:pt x="0" y="0"/>
                  </a:moveTo>
                  <a:lnTo>
                    <a:pt x="10208578" y="0"/>
                  </a:lnTo>
                  <a:lnTo>
                    <a:pt x="10208578" y="7263796"/>
                  </a:lnTo>
                  <a:lnTo>
                    <a:pt x="0" y="7263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0208578" y="0"/>
              <a:ext cx="10678202" cy="7267886"/>
            </a:xfrm>
            <a:custGeom>
              <a:avLst/>
              <a:gdLst/>
              <a:ahLst/>
              <a:cxnLst/>
              <a:rect l="l" t="t" r="r" b="b"/>
              <a:pathLst>
                <a:path w="10678202" h="7267886">
                  <a:moveTo>
                    <a:pt x="0" y="0"/>
                  </a:moveTo>
                  <a:lnTo>
                    <a:pt x="10678203" y="0"/>
                  </a:lnTo>
                  <a:lnTo>
                    <a:pt x="10678203" y="7267886"/>
                  </a:lnTo>
                  <a:lnTo>
                    <a:pt x="0" y="72678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1784973"/>
            <a:ext cx="13416558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·Weighted Moving Average (3 months with weights 0.1, 0.2, 0.7 and 4 months with weights 0.1, 0.2, 0.3, 0,4)</a:t>
            </a:r>
          </a:p>
        </p:txBody>
      </p:sp>
      <p:sp>
        <p:nvSpPr>
          <p:cNvPr id="6" name="Freeform 6"/>
          <p:cNvSpPr/>
          <p:nvPr/>
        </p:nvSpPr>
        <p:spPr>
          <a:xfrm>
            <a:off x="17237471" y="13242"/>
            <a:ext cx="1046417" cy="1015458"/>
          </a:xfrm>
          <a:custGeom>
            <a:avLst/>
            <a:gdLst/>
            <a:ahLst/>
            <a:cxnLst/>
            <a:rect l="l" t="t" r="r" b="b"/>
            <a:pathLst>
              <a:path w="1046417" h="1015458">
                <a:moveTo>
                  <a:pt x="0" y="0"/>
                </a:moveTo>
                <a:lnTo>
                  <a:pt x="1046417" y="0"/>
                </a:lnTo>
                <a:lnTo>
                  <a:pt x="1046417" y="1015458"/>
                </a:lnTo>
                <a:lnTo>
                  <a:pt x="0" y="10154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7621" y="2481204"/>
            <a:ext cx="14808221" cy="7202630"/>
          </a:xfrm>
          <a:custGeom>
            <a:avLst/>
            <a:gdLst/>
            <a:ahLst/>
            <a:cxnLst/>
            <a:rect l="l" t="t" r="r" b="b"/>
            <a:pathLst>
              <a:path w="14808221" h="7202630">
                <a:moveTo>
                  <a:pt x="0" y="0"/>
                </a:moveTo>
                <a:lnTo>
                  <a:pt x="14808221" y="0"/>
                </a:lnTo>
                <a:lnTo>
                  <a:pt x="14808221" y="7202629"/>
                </a:lnTo>
                <a:lnTo>
                  <a:pt x="0" y="72026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94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52500"/>
            <a:ext cx="13416558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·Weighted Moving Average (3 months with weights 0.1, 0.2, 0.7 and 4 months with weights 0.1, 0.2, 0.3, 0,4)</a:t>
            </a:r>
          </a:p>
        </p:txBody>
      </p:sp>
      <p:sp>
        <p:nvSpPr>
          <p:cNvPr id="4" name="Freeform 4"/>
          <p:cNvSpPr/>
          <p:nvPr/>
        </p:nvSpPr>
        <p:spPr>
          <a:xfrm>
            <a:off x="17237471" y="13242"/>
            <a:ext cx="1046417" cy="1015458"/>
          </a:xfrm>
          <a:custGeom>
            <a:avLst/>
            <a:gdLst/>
            <a:ahLst/>
            <a:cxnLst/>
            <a:rect l="l" t="t" r="r" b="b"/>
            <a:pathLst>
              <a:path w="1046417" h="1015458">
                <a:moveTo>
                  <a:pt x="0" y="0"/>
                </a:moveTo>
                <a:lnTo>
                  <a:pt x="1046417" y="0"/>
                </a:lnTo>
                <a:lnTo>
                  <a:pt x="1046417" y="1015458"/>
                </a:lnTo>
                <a:lnTo>
                  <a:pt x="0" y="10154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37471" y="13242"/>
            <a:ext cx="1046417" cy="1015458"/>
          </a:xfrm>
          <a:custGeom>
            <a:avLst/>
            <a:gdLst/>
            <a:ahLst/>
            <a:cxnLst/>
            <a:rect l="l" t="t" r="r" b="b"/>
            <a:pathLst>
              <a:path w="1046417" h="1015458">
                <a:moveTo>
                  <a:pt x="0" y="0"/>
                </a:moveTo>
                <a:lnTo>
                  <a:pt x="1046417" y="0"/>
                </a:lnTo>
                <a:lnTo>
                  <a:pt x="1046417" y="1015458"/>
                </a:lnTo>
                <a:lnTo>
                  <a:pt x="0" y="10154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06764" y="2235836"/>
            <a:ext cx="11752010" cy="7355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4047" lvl="1" indent="-307024">
              <a:lnSpc>
                <a:spcPts val="5318"/>
              </a:lnSpc>
              <a:buFont typeface="Arial"/>
              <a:buChar char="•"/>
            </a:pPr>
            <a:r>
              <a:rPr lang="en-US" sz="2844">
                <a:solidFill>
                  <a:srgbClr val="2B2C30"/>
                </a:solidFill>
                <a:latin typeface="Public Sans"/>
              </a:rPr>
              <a:t>COMPANY PROFILE</a:t>
            </a:r>
          </a:p>
          <a:p>
            <a:pPr marL="1228095" lvl="2" indent="-409365">
              <a:lnSpc>
                <a:spcPts val="5318"/>
              </a:lnSpc>
              <a:buFont typeface="Arial"/>
              <a:buChar char="⚬"/>
            </a:pPr>
            <a:r>
              <a:rPr lang="en-US" sz="2844">
                <a:solidFill>
                  <a:srgbClr val="2B2C30"/>
                </a:solidFill>
                <a:latin typeface="Public Sans"/>
              </a:rPr>
              <a:t>History of the Company</a:t>
            </a:r>
          </a:p>
          <a:p>
            <a:pPr marL="1228095" lvl="2" indent="-409365">
              <a:lnSpc>
                <a:spcPts val="5318"/>
              </a:lnSpc>
              <a:buFont typeface="Arial"/>
              <a:buChar char="⚬"/>
            </a:pPr>
            <a:r>
              <a:rPr lang="en-US" sz="2844">
                <a:solidFill>
                  <a:srgbClr val="2B2C30"/>
                </a:solidFill>
                <a:latin typeface="Public Sans"/>
              </a:rPr>
              <a:t> What are Dental Implant Systems?</a:t>
            </a:r>
          </a:p>
          <a:p>
            <a:pPr marL="1228095" lvl="2" indent="-409365">
              <a:lnSpc>
                <a:spcPts val="5318"/>
              </a:lnSpc>
              <a:buFont typeface="Arial"/>
              <a:buChar char="⚬"/>
            </a:pPr>
            <a:r>
              <a:rPr lang="en-US" sz="2844">
                <a:solidFill>
                  <a:srgbClr val="2B2C30"/>
                </a:solidFill>
                <a:latin typeface="Public Sans"/>
              </a:rPr>
              <a:t>Manufacturing Processes</a:t>
            </a:r>
          </a:p>
          <a:p>
            <a:pPr marL="1228095" lvl="2" indent="-409365">
              <a:lnSpc>
                <a:spcPts val="5318"/>
              </a:lnSpc>
              <a:buFont typeface="Arial"/>
              <a:buChar char="⚬"/>
            </a:pPr>
            <a:r>
              <a:rPr lang="en-US" sz="2844">
                <a:solidFill>
                  <a:srgbClr val="2B2C30"/>
                </a:solidFill>
                <a:latin typeface="Public Sans"/>
              </a:rPr>
              <a:t>Quality Policy</a:t>
            </a:r>
          </a:p>
          <a:p>
            <a:pPr marL="614047" lvl="1" indent="-307024">
              <a:lnSpc>
                <a:spcPts val="5318"/>
              </a:lnSpc>
              <a:buFont typeface="Arial"/>
              <a:buChar char="•"/>
            </a:pPr>
            <a:r>
              <a:rPr lang="en-US" sz="2844">
                <a:solidFill>
                  <a:srgbClr val="2B2C30"/>
                </a:solidFill>
                <a:latin typeface="Public Sans"/>
              </a:rPr>
              <a:t>DEMAND FORECASTING</a:t>
            </a:r>
          </a:p>
          <a:p>
            <a:pPr marL="614047" lvl="1" indent="-307024">
              <a:lnSpc>
                <a:spcPts val="5318"/>
              </a:lnSpc>
              <a:buFont typeface="Arial"/>
              <a:buChar char="•"/>
            </a:pPr>
            <a:r>
              <a:rPr lang="en-US" sz="2844">
                <a:solidFill>
                  <a:srgbClr val="2B2C30"/>
                </a:solidFill>
                <a:latin typeface="Public Sans"/>
              </a:rPr>
              <a:t>INVENTORY MANAGEMENT</a:t>
            </a:r>
          </a:p>
          <a:p>
            <a:pPr marL="614047" lvl="1" indent="-307024">
              <a:lnSpc>
                <a:spcPts val="5318"/>
              </a:lnSpc>
              <a:buFont typeface="Arial"/>
              <a:buChar char="•"/>
            </a:pPr>
            <a:r>
              <a:rPr lang="en-US" sz="2844">
                <a:solidFill>
                  <a:srgbClr val="2B2C30"/>
                </a:solidFill>
                <a:latin typeface="Public Sans"/>
              </a:rPr>
              <a:t>PRODUCTION PROCESS CHART</a:t>
            </a:r>
          </a:p>
          <a:p>
            <a:pPr marL="614047" lvl="1" indent="-307024">
              <a:lnSpc>
                <a:spcPts val="5318"/>
              </a:lnSpc>
              <a:buFont typeface="Arial"/>
              <a:buChar char="•"/>
            </a:pPr>
            <a:r>
              <a:rPr lang="en-US" sz="2844">
                <a:solidFill>
                  <a:srgbClr val="2B2C30"/>
                </a:solidFill>
                <a:latin typeface="Public Sans"/>
              </a:rPr>
              <a:t>TIME STUDY OF THE PRODUCTS IN QUALITY CONTROL</a:t>
            </a:r>
          </a:p>
          <a:p>
            <a:pPr marL="614047" lvl="1" indent="-307024">
              <a:lnSpc>
                <a:spcPts val="5318"/>
              </a:lnSpc>
              <a:buFont typeface="Arial"/>
              <a:buChar char="•"/>
            </a:pPr>
            <a:r>
              <a:rPr lang="en-US" sz="2844">
                <a:solidFill>
                  <a:srgbClr val="2B2C30"/>
                </a:solidFill>
                <a:latin typeface="Public Sans"/>
              </a:rPr>
              <a:t>DISCUSSION</a:t>
            </a:r>
          </a:p>
          <a:p>
            <a:pPr marL="614047" lvl="1" indent="-307024">
              <a:lnSpc>
                <a:spcPts val="5318"/>
              </a:lnSpc>
              <a:buFont typeface="Arial"/>
              <a:buChar char="•"/>
            </a:pPr>
            <a:r>
              <a:rPr lang="en-US" sz="2844">
                <a:solidFill>
                  <a:srgbClr val="2B2C30"/>
                </a:solidFill>
                <a:latin typeface="Public Sans"/>
              </a:rPr>
              <a:t>CONCLUSION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1006764" y="1835150"/>
            <a:ext cx="16230594" cy="38509"/>
          </a:xfrm>
          <a:prstGeom prst="line">
            <a:avLst/>
          </a:prstGeom>
          <a:ln w="95250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06871" y="923925"/>
            <a:ext cx="1623060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 spc="1135">
                <a:solidFill>
                  <a:srgbClr val="2B2C30"/>
                </a:solidFill>
                <a:latin typeface="Public Sans Bold"/>
              </a:rPr>
              <a:t>AGENDA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52500"/>
            <a:ext cx="13416558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·Weighted Moving Average (3 months with weights 0.1, 0.2, 0.7 and 4 months with weights 0.1, 0.2, 0.3, 0,4)</a:t>
            </a:r>
          </a:p>
        </p:txBody>
      </p:sp>
      <p:sp>
        <p:nvSpPr>
          <p:cNvPr id="3" name="Freeform 3"/>
          <p:cNvSpPr/>
          <p:nvPr/>
        </p:nvSpPr>
        <p:spPr>
          <a:xfrm>
            <a:off x="1028700" y="2742654"/>
            <a:ext cx="15455872" cy="6826874"/>
          </a:xfrm>
          <a:custGeom>
            <a:avLst/>
            <a:gdLst/>
            <a:ahLst/>
            <a:cxnLst/>
            <a:rect l="l" t="t" r="r" b="b"/>
            <a:pathLst>
              <a:path w="15455872" h="6826874">
                <a:moveTo>
                  <a:pt x="0" y="0"/>
                </a:moveTo>
                <a:lnTo>
                  <a:pt x="15455872" y="0"/>
                </a:lnTo>
                <a:lnTo>
                  <a:pt x="15455872" y="6826873"/>
                </a:lnTo>
                <a:lnTo>
                  <a:pt x="0" y="68268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237471" y="13242"/>
            <a:ext cx="1046417" cy="1015458"/>
          </a:xfrm>
          <a:custGeom>
            <a:avLst/>
            <a:gdLst/>
            <a:ahLst/>
            <a:cxnLst/>
            <a:rect l="l" t="t" r="r" b="b"/>
            <a:pathLst>
              <a:path w="1046417" h="1015458">
                <a:moveTo>
                  <a:pt x="0" y="0"/>
                </a:moveTo>
                <a:lnTo>
                  <a:pt x="1046417" y="0"/>
                </a:lnTo>
                <a:lnTo>
                  <a:pt x="1046417" y="1015458"/>
                </a:lnTo>
                <a:lnTo>
                  <a:pt x="0" y="10154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18833" y="2144764"/>
            <a:ext cx="15450334" cy="5997472"/>
            <a:chOff x="0" y="0"/>
            <a:chExt cx="20600446" cy="7996630"/>
          </a:xfrm>
        </p:grpSpPr>
        <p:sp>
          <p:nvSpPr>
            <p:cNvPr id="3" name="Freeform 3"/>
            <p:cNvSpPr/>
            <p:nvPr/>
          </p:nvSpPr>
          <p:spPr>
            <a:xfrm>
              <a:off x="0" y="108935"/>
              <a:ext cx="5772050" cy="7778760"/>
            </a:xfrm>
            <a:custGeom>
              <a:avLst/>
              <a:gdLst/>
              <a:ahLst/>
              <a:cxnLst/>
              <a:rect l="l" t="t" r="r" b="b"/>
              <a:pathLst>
                <a:path w="5772050" h="7778760">
                  <a:moveTo>
                    <a:pt x="0" y="0"/>
                  </a:moveTo>
                  <a:lnTo>
                    <a:pt x="5772050" y="0"/>
                  </a:lnTo>
                  <a:lnTo>
                    <a:pt x="5772050" y="7778760"/>
                  </a:lnTo>
                  <a:lnTo>
                    <a:pt x="0" y="7778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413" r="-3413" b="-280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5772050" y="0"/>
              <a:ext cx="14828396" cy="7996630"/>
            </a:xfrm>
            <a:custGeom>
              <a:avLst/>
              <a:gdLst/>
              <a:ahLst/>
              <a:cxnLst/>
              <a:rect l="l" t="t" r="r" b="b"/>
              <a:pathLst>
                <a:path w="14828396" h="7996630">
                  <a:moveTo>
                    <a:pt x="0" y="0"/>
                  </a:moveTo>
                  <a:lnTo>
                    <a:pt x="14828396" y="0"/>
                  </a:lnTo>
                  <a:lnTo>
                    <a:pt x="14828396" y="7996630"/>
                  </a:lnTo>
                  <a:lnTo>
                    <a:pt x="0" y="79966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952500"/>
            <a:ext cx="13416558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·Exponential Smoothing with =0.2 and α=0.5</a:t>
            </a:r>
          </a:p>
        </p:txBody>
      </p:sp>
      <p:sp>
        <p:nvSpPr>
          <p:cNvPr id="6" name="Freeform 6"/>
          <p:cNvSpPr/>
          <p:nvPr/>
        </p:nvSpPr>
        <p:spPr>
          <a:xfrm>
            <a:off x="17237471" y="13242"/>
            <a:ext cx="1046417" cy="1015458"/>
          </a:xfrm>
          <a:custGeom>
            <a:avLst/>
            <a:gdLst/>
            <a:ahLst/>
            <a:cxnLst/>
            <a:rect l="l" t="t" r="r" b="b"/>
            <a:pathLst>
              <a:path w="1046417" h="1015458">
                <a:moveTo>
                  <a:pt x="0" y="0"/>
                </a:moveTo>
                <a:lnTo>
                  <a:pt x="1046417" y="0"/>
                </a:lnTo>
                <a:lnTo>
                  <a:pt x="1046417" y="1015458"/>
                </a:lnTo>
                <a:lnTo>
                  <a:pt x="0" y="10154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3061" y="2052988"/>
            <a:ext cx="14801877" cy="5799106"/>
            <a:chOff x="0" y="0"/>
            <a:chExt cx="19735836" cy="7732142"/>
          </a:xfrm>
        </p:grpSpPr>
        <p:sp>
          <p:nvSpPr>
            <p:cNvPr id="3" name="Freeform 3"/>
            <p:cNvSpPr/>
            <p:nvPr/>
          </p:nvSpPr>
          <p:spPr>
            <a:xfrm>
              <a:off x="0" y="91478"/>
              <a:ext cx="5560243" cy="7549186"/>
            </a:xfrm>
            <a:custGeom>
              <a:avLst/>
              <a:gdLst/>
              <a:ahLst/>
              <a:cxnLst/>
              <a:rect l="l" t="t" r="r" b="b"/>
              <a:pathLst>
                <a:path w="5560243" h="7549186">
                  <a:moveTo>
                    <a:pt x="0" y="0"/>
                  </a:moveTo>
                  <a:lnTo>
                    <a:pt x="5560243" y="0"/>
                  </a:lnTo>
                  <a:lnTo>
                    <a:pt x="5560243" y="7549186"/>
                  </a:lnTo>
                  <a:lnTo>
                    <a:pt x="0" y="75491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605" r="-3605" b="-244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5560243" y="0"/>
              <a:ext cx="14175593" cy="7732142"/>
            </a:xfrm>
            <a:custGeom>
              <a:avLst/>
              <a:gdLst/>
              <a:ahLst/>
              <a:cxnLst/>
              <a:rect l="l" t="t" r="r" b="b"/>
              <a:pathLst>
                <a:path w="14175593" h="7732142">
                  <a:moveTo>
                    <a:pt x="0" y="0"/>
                  </a:moveTo>
                  <a:lnTo>
                    <a:pt x="14175593" y="0"/>
                  </a:lnTo>
                  <a:lnTo>
                    <a:pt x="14175593" y="7732142"/>
                  </a:lnTo>
                  <a:lnTo>
                    <a:pt x="0" y="77321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952500"/>
            <a:ext cx="13416558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·Exponential Smoothing with =0.2 and α=0.5</a:t>
            </a:r>
          </a:p>
        </p:txBody>
      </p:sp>
      <p:sp>
        <p:nvSpPr>
          <p:cNvPr id="6" name="Freeform 6"/>
          <p:cNvSpPr/>
          <p:nvPr/>
        </p:nvSpPr>
        <p:spPr>
          <a:xfrm>
            <a:off x="17237471" y="13242"/>
            <a:ext cx="1046417" cy="1015458"/>
          </a:xfrm>
          <a:custGeom>
            <a:avLst/>
            <a:gdLst/>
            <a:ahLst/>
            <a:cxnLst/>
            <a:rect l="l" t="t" r="r" b="b"/>
            <a:pathLst>
              <a:path w="1046417" h="1015458">
                <a:moveTo>
                  <a:pt x="0" y="0"/>
                </a:moveTo>
                <a:lnTo>
                  <a:pt x="1046417" y="0"/>
                </a:lnTo>
                <a:lnTo>
                  <a:pt x="1046417" y="1015458"/>
                </a:lnTo>
                <a:lnTo>
                  <a:pt x="0" y="10154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4272" y="2457475"/>
            <a:ext cx="15775028" cy="5880152"/>
          </a:xfrm>
          <a:custGeom>
            <a:avLst/>
            <a:gdLst/>
            <a:ahLst/>
            <a:cxnLst/>
            <a:rect l="l" t="t" r="r" b="b"/>
            <a:pathLst>
              <a:path w="15775028" h="5880152">
                <a:moveTo>
                  <a:pt x="0" y="0"/>
                </a:moveTo>
                <a:lnTo>
                  <a:pt x="15775028" y="0"/>
                </a:lnTo>
                <a:lnTo>
                  <a:pt x="15775028" y="5880152"/>
                </a:lnTo>
                <a:lnTo>
                  <a:pt x="0" y="58801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52500"/>
            <a:ext cx="13416558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The graph to show the difference between a = 0.5 and a = 0.2</a:t>
            </a:r>
          </a:p>
        </p:txBody>
      </p:sp>
      <p:sp>
        <p:nvSpPr>
          <p:cNvPr id="4" name="Freeform 4"/>
          <p:cNvSpPr/>
          <p:nvPr/>
        </p:nvSpPr>
        <p:spPr>
          <a:xfrm>
            <a:off x="17237471" y="13242"/>
            <a:ext cx="1046417" cy="1015458"/>
          </a:xfrm>
          <a:custGeom>
            <a:avLst/>
            <a:gdLst/>
            <a:ahLst/>
            <a:cxnLst/>
            <a:rect l="l" t="t" r="r" b="b"/>
            <a:pathLst>
              <a:path w="1046417" h="1015458">
                <a:moveTo>
                  <a:pt x="0" y="0"/>
                </a:moveTo>
                <a:lnTo>
                  <a:pt x="1046417" y="0"/>
                </a:lnTo>
                <a:lnTo>
                  <a:pt x="1046417" y="1015458"/>
                </a:lnTo>
                <a:lnTo>
                  <a:pt x="0" y="10154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98881" y="1838611"/>
            <a:ext cx="15092496" cy="5878533"/>
          </a:xfrm>
          <a:custGeom>
            <a:avLst/>
            <a:gdLst/>
            <a:ahLst/>
            <a:cxnLst/>
            <a:rect l="l" t="t" r="r" b="b"/>
            <a:pathLst>
              <a:path w="15092496" h="5878533">
                <a:moveTo>
                  <a:pt x="0" y="0"/>
                </a:moveTo>
                <a:lnTo>
                  <a:pt x="15092496" y="0"/>
                </a:lnTo>
                <a:lnTo>
                  <a:pt x="15092496" y="5878533"/>
                </a:lnTo>
                <a:lnTo>
                  <a:pt x="0" y="58785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041611" y="8069569"/>
            <a:ext cx="10607036" cy="1791489"/>
          </a:xfrm>
          <a:custGeom>
            <a:avLst/>
            <a:gdLst/>
            <a:ahLst/>
            <a:cxnLst/>
            <a:rect l="l" t="t" r="r" b="b"/>
            <a:pathLst>
              <a:path w="10607036" h="1791489">
                <a:moveTo>
                  <a:pt x="0" y="0"/>
                </a:moveTo>
                <a:lnTo>
                  <a:pt x="10607036" y="0"/>
                </a:lnTo>
                <a:lnTo>
                  <a:pt x="10607036" y="1791490"/>
                </a:lnTo>
                <a:lnTo>
                  <a:pt x="0" y="17914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952500"/>
            <a:ext cx="13416558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Measures of errors have been used</a:t>
            </a:r>
          </a:p>
        </p:txBody>
      </p:sp>
      <p:sp>
        <p:nvSpPr>
          <p:cNvPr id="5" name="Freeform 5"/>
          <p:cNvSpPr/>
          <p:nvPr/>
        </p:nvSpPr>
        <p:spPr>
          <a:xfrm>
            <a:off x="17237471" y="13242"/>
            <a:ext cx="1046417" cy="1015458"/>
          </a:xfrm>
          <a:custGeom>
            <a:avLst/>
            <a:gdLst/>
            <a:ahLst/>
            <a:cxnLst/>
            <a:rect l="l" t="t" r="r" b="b"/>
            <a:pathLst>
              <a:path w="1046417" h="1015458">
                <a:moveTo>
                  <a:pt x="0" y="0"/>
                </a:moveTo>
                <a:lnTo>
                  <a:pt x="1046417" y="0"/>
                </a:lnTo>
                <a:lnTo>
                  <a:pt x="1046417" y="1015458"/>
                </a:lnTo>
                <a:lnTo>
                  <a:pt x="0" y="10154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57300"/>
            <a:ext cx="10861536" cy="800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Seasonal Index (3 products)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ublic Sans Semi-Bold"/>
              </a:rPr>
              <a:t>Definition:</a:t>
            </a:r>
          </a:p>
          <a:p>
            <a:pPr marL="1295400" lvl="2" indent="-431800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Measures seasonal variation and changing demand trends.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ublic Sans Semi-Bold"/>
              </a:rPr>
              <a:t>Significance:</a:t>
            </a:r>
          </a:p>
          <a:p>
            <a:pPr marL="1295400" lvl="2" indent="-431800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Separates seasonal fluctuations for accurate trend analysis.</a:t>
            </a:r>
          </a:p>
          <a:p>
            <a:pPr marL="1295400" lvl="2" indent="-431800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Eases tracking of genuine economic trends.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ublic Sans Semi-Bold"/>
              </a:rPr>
              <a:t>Calculation Method: Percentage of Mean</a:t>
            </a:r>
          </a:p>
          <a:p>
            <a:pPr marL="1295400" lvl="2" indent="-431800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Express monthly data as percentages.</a:t>
            </a:r>
          </a:p>
          <a:p>
            <a:pPr marL="1295400" lvl="2" indent="-431800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Calculate mean or median of monthly percentages.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ublic Sans Semi-Bold"/>
              </a:rPr>
              <a:t>Adjustment Process:</a:t>
            </a:r>
          </a:p>
          <a:p>
            <a:pPr marL="1295400" lvl="2" indent="-431800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If mean ≠ 100%, adjust by multiplying indices.</a:t>
            </a:r>
          </a:p>
          <a:p>
            <a:pPr marL="1295400" lvl="2" indent="-431800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Obtain seasonal index for each month.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Public San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7237471" y="13242"/>
            <a:ext cx="1046417" cy="1015458"/>
          </a:xfrm>
          <a:custGeom>
            <a:avLst/>
            <a:gdLst/>
            <a:ahLst/>
            <a:cxnLst/>
            <a:rect l="l" t="t" r="r" b="b"/>
            <a:pathLst>
              <a:path w="1046417" h="1015458">
                <a:moveTo>
                  <a:pt x="0" y="0"/>
                </a:moveTo>
                <a:lnTo>
                  <a:pt x="1046417" y="0"/>
                </a:lnTo>
                <a:lnTo>
                  <a:pt x="1046417" y="1015458"/>
                </a:lnTo>
                <a:lnTo>
                  <a:pt x="0" y="10154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2632" y="2692723"/>
            <a:ext cx="16416668" cy="6080247"/>
          </a:xfrm>
          <a:custGeom>
            <a:avLst/>
            <a:gdLst/>
            <a:ahLst/>
            <a:cxnLst/>
            <a:rect l="l" t="t" r="r" b="b"/>
            <a:pathLst>
              <a:path w="16416668" h="6080247">
                <a:moveTo>
                  <a:pt x="0" y="0"/>
                </a:moveTo>
                <a:lnTo>
                  <a:pt x="16416668" y="0"/>
                </a:lnTo>
                <a:lnTo>
                  <a:pt x="16416668" y="6080248"/>
                </a:lnTo>
                <a:lnTo>
                  <a:pt x="0" y="608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52500"/>
            <a:ext cx="13416558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Here are three examples to show the products’ seasonal index. In the tables below, data related to 2021</a:t>
            </a:r>
          </a:p>
        </p:txBody>
      </p:sp>
      <p:sp>
        <p:nvSpPr>
          <p:cNvPr id="4" name="Freeform 4"/>
          <p:cNvSpPr/>
          <p:nvPr/>
        </p:nvSpPr>
        <p:spPr>
          <a:xfrm>
            <a:off x="17237471" y="13242"/>
            <a:ext cx="1046417" cy="1015458"/>
          </a:xfrm>
          <a:custGeom>
            <a:avLst/>
            <a:gdLst/>
            <a:ahLst/>
            <a:cxnLst/>
            <a:rect l="l" t="t" r="r" b="b"/>
            <a:pathLst>
              <a:path w="1046417" h="1015458">
                <a:moveTo>
                  <a:pt x="0" y="0"/>
                </a:moveTo>
                <a:lnTo>
                  <a:pt x="1046417" y="0"/>
                </a:lnTo>
                <a:lnTo>
                  <a:pt x="1046417" y="1015458"/>
                </a:lnTo>
                <a:lnTo>
                  <a:pt x="0" y="10154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04619" y="1978962"/>
            <a:ext cx="12318513" cy="7553071"/>
          </a:xfrm>
          <a:custGeom>
            <a:avLst/>
            <a:gdLst/>
            <a:ahLst/>
            <a:cxnLst/>
            <a:rect l="l" t="t" r="r" b="b"/>
            <a:pathLst>
              <a:path w="12318513" h="7553071">
                <a:moveTo>
                  <a:pt x="0" y="0"/>
                </a:moveTo>
                <a:lnTo>
                  <a:pt x="12318513" y="0"/>
                </a:lnTo>
                <a:lnTo>
                  <a:pt x="12318513" y="7553071"/>
                </a:lnTo>
                <a:lnTo>
                  <a:pt x="0" y="75530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52500"/>
            <a:ext cx="13416558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To see the data visualized in a clear way, scatter plots are used</a:t>
            </a:r>
          </a:p>
        </p:txBody>
      </p:sp>
      <p:sp>
        <p:nvSpPr>
          <p:cNvPr id="4" name="Freeform 4"/>
          <p:cNvSpPr/>
          <p:nvPr/>
        </p:nvSpPr>
        <p:spPr>
          <a:xfrm>
            <a:off x="17237471" y="13242"/>
            <a:ext cx="1046417" cy="1015458"/>
          </a:xfrm>
          <a:custGeom>
            <a:avLst/>
            <a:gdLst/>
            <a:ahLst/>
            <a:cxnLst/>
            <a:rect l="l" t="t" r="r" b="b"/>
            <a:pathLst>
              <a:path w="1046417" h="1015458">
                <a:moveTo>
                  <a:pt x="0" y="0"/>
                </a:moveTo>
                <a:lnTo>
                  <a:pt x="1046417" y="0"/>
                </a:lnTo>
                <a:lnTo>
                  <a:pt x="1046417" y="1015458"/>
                </a:lnTo>
                <a:lnTo>
                  <a:pt x="0" y="10154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6400800" cy="7200900"/>
          </a:xfrm>
          <a:prstGeom prst="rect">
            <a:avLst/>
          </a:prstGeom>
          <a:solidFill>
            <a:srgbClr val="2B2C30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13056" y="1771981"/>
            <a:ext cx="6799321" cy="7486319"/>
          </a:xfrm>
          <a:custGeom>
            <a:avLst/>
            <a:gdLst/>
            <a:ahLst/>
            <a:cxnLst/>
            <a:rect l="l" t="t" r="r" b="b"/>
            <a:pathLst>
              <a:path w="6799321" h="7486319">
                <a:moveTo>
                  <a:pt x="0" y="0"/>
                </a:moveTo>
                <a:lnTo>
                  <a:pt x="6799321" y="0"/>
                </a:lnTo>
                <a:lnTo>
                  <a:pt x="6799321" y="7486319"/>
                </a:lnTo>
                <a:lnTo>
                  <a:pt x="0" y="74863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876" r="-4909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9871822" y="1935718"/>
            <a:ext cx="7387478" cy="6415564"/>
            <a:chOff x="0" y="0"/>
            <a:chExt cx="9849971" cy="8554085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9849971" cy="2041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6000"/>
                </a:lnSpc>
              </a:pPr>
              <a:r>
                <a:rPr lang="en-US" sz="5000" spc="1135">
                  <a:solidFill>
                    <a:srgbClr val="000000"/>
                  </a:solidFill>
                  <a:latin typeface="Public Sans Bold"/>
                </a:rPr>
                <a:t>INVENTORY MANAGEMENT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597150"/>
              <a:ext cx="9055612" cy="603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501"/>
                </a:lnSpc>
              </a:pPr>
              <a:r>
                <a:rPr lang="en-US" sz="2918" spc="662">
                  <a:solidFill>
                    <a:srgbClr val="000000"/>
                  </a:solidFill>
                  <a:latin typeface="Public Sans Bold"/>
                </a:rPr>
                <a:t>ABC ANALYSIS OVERVIEW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721100"/>
              <a:ext cx="9055612" cy="4832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Public Sans Bold"/>
                </a:rPr>
                <a:t>Classifies inventory into A, B, and C</a:t>
              </a:r>
            </a:p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Public Sans Bold"/>
                </a:rPr>
                <a:t>Based on the importance and impact on costs</a:t>
              </a:r>
            </a:p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Public Sans Bold"/>
                </a:rPr>
                <a:t>A crucial for control and precise records</a:t>
              </a:r>
            </a:p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Public Sans Bold"/>
                </a:rPr>
                <a:t>The method identifies items requiring separate management</a:t>
              </a:r>
            </a:p>
          </p:txBody>
        </p:sp>
      </p:grpSp>
      <p:sp>
        <p:nvSpPr>
          <p:cNvPr id="8" name="AutoShape 8"/>
          <p:cNvSpPr/>
          <p:nvPr/>
        </p:nvSpPr>
        <p:spPr>
          <a:xfrm>
            <a:off x="9130474" y="3519030"/>
            <a:ext cx="8128826" cy="0"/>
          </a:xfrm>
          <a:prstGeom prst="line">
            <a:avLst/>
          </a:prstGeom>
          <a:ln w="95250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7237471" y="13242"/>
            <a:ext cx="1046417" cy="1015458"/>
          </a:xfrm>
          <a:custGeom>
            <a:avLst/>
            <a:gdLst/>
            <a:ahLst/>
            <a:cxnLst/>
            <a:rect l="l" t="t" r="r" b="b"/>
            <a:pathLst>
              <a:path w="1046417" h="1015458">
                <a:moveTo>
                  <a:pt x="0" y="0"/>
                </a:moveTo>
                <a:lnTo>
                  <a:pt x="1046417" y="0"/>
                </a:lnTo>
                <a:lnTo>
                  <a:pt x="1046417" y="1015458"/>
                </a:lnTo>
                <a:lnTo>
                  <a:pt x="0" y="10154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37471" y="13242"/>
            <a:ext cx="1046417" cy="1015458"/>
          </a:xfrm>
          <a:custGeom>
            <a:avLst/>
            <a:gdLst/>
            <a:ahLst/>
            <a:cxnLst/>
            <a:rect l="l" t="t" r="r" b="b"/>
            <a:pathLst>
              <a:path w="1046417" h="1015458">
                <a:moveTo>
                  <a:pt x="0" y="0"/>
                </a:moveTo>
                <a:lnTo>
                  <a:pt x="1046417" y="0"/>
                </a:lnTo>
                <a:lnTo>
                  <a:pt x="1046417" y="1015458"/>
                </a:lnTo>
                <a:lnTo>
                  <a:pt x="0" y="10154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697382" y="520971"/>
            <a:ext cx="8128826" cy="2562531"/>
            <a:chOff x="0" y="0"/>
            <a:chExt cx="10838435" cy="3416707"/>
          </a:xfrm>
        </p:grpSpPr>
        <p:sp>
          <p:nvSpPr>
            <p:cNvPr id="4" name="TextBox 4"/>
            <p:cNvSpPr txBox="1"/>
            <p:nvPr/>
          </p:nvSpPr>
          <p:spPr>
            <a:xfrm>
              <a:off x="1072060" y="-19050"/>
              <a:ext cx="8694315" cy="2152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300"/>
                </a:lnSpc>
                <a:spcBef>
                  <a:spcPct val="0"/>
                </a:spcBef>
              </a:pPr>
              <a:r>
                <a:rPr lang="en-US" sz="5250" u="none" spc="1191">
                  <a:solidFill>
                    <a:srgbClr val="000000"/>
                  </a:solidFill>
                  <a:latin typeface="Public Sans Bold"/>
                </a:rPr>
                <a:t>INVENTORY MANAGEMENT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72060" y="2759482"/>
              <a:ext cx="8694315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 u="none" spc="681">
                  <a:solidFill>
                    <a:srgbClr val="000000"/>
                  </a:solidFill>
                  <a:latin typeface="Public Sans Bold"/>
                </a:rPr>
                <a:t>STEPS IN ABC ANALYSIS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2443281"/>
              <a:ext cx="10838435" cy="0"/>
            </a:xfrm>
            <a:prstGeom prst="line">
              <a:avLst/>
            </a:prstGeom>
            <a:ln w="127000" cap="flat">
              <a:solidFill>
                <a:srgbClr val="2B2C3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697382" y="3189092"/>
            <a:ext cx="10258438" cy="668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8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>
                <a:solidFill>
                  <a:srgbClr val="000000"/>
                </a:solidFill>
                <a:latin typeface="Public Sans"/>
              </a:rPr>
              <a:t>Calculate the annual consumption value for each item</a:t>
            </a:r>
          </a:p>
          <a:p>
            <a:pPr marL="647700" lvl="1" indent="-323850" algn="l">
              <a:lnSpc>
                <a:spcPts val="48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>
                <a:solidFill>
                  <a:srgbClr val="000000"/>
                </a:solidFill>
                <a:latin typeface="Public Sans"/>
              </a:rPr>
              <a:t>Sort items in decreasing order of importance</a:t>
            </a:r>
          </a:p>
          <a:p>
            <a:pPr marL="647700" lvl="1" indent="-323850" algn="l">
              <a:lnSpc>
                <a:spcPts val="48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>
                <a:solidFill>
                  <a:srgbClr val="000000"/>
                </a:solidFill>
                <a:latin typeface="Public Sans"/>
              </a:rPr>
              <a:t>Compute cumulative yearly consumption value and percentage</a:t>
            </a:r>
          </a:p>
          <a:p>
            <a:pPr marL="647700" lvl="1" indent="-323850" algn="l">
              <a:lnSpc>
                <a:spcPts val="48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>
                <a:solidFill>
                  <a:srgbClr val="000000"/>
                </a:solidFill>
                <a:latin typeface="Public Sans"/>
              </a:rPr>
              <a:t>Sort items into A, B, and C categories</a:t>
            </a:r>
          </a:p>
          <a:p>
            <a:pPr marL="647700" lvl="1" indent="-323850" algn="l">
              <a:lnSpc>
                <a:spcPts val="48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>
                <a:solidFill>
                  <a:srgbClr val="000000"/>
                </a:solidFill>
                <a:latin typeface="Public Sans"/>
              </a:rPr>
              <a:t>Divide the total annual consumption value by mean</a:t>
            </a:r>
          </a:p>
          <a:p>
            <a:pPr marL="647700" lvl="1" indent="-323850" algn="l">
              <a:lnSpc>
                <a:spcPts val="48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>
                <a:solidFill>
                  <a:srgbClr val="000000"/>
                </a:solidFill>
                <a:latin typeface="Public Sans"/>
              </a:rPr>
              <a:t>Calculate the percentage of the mean for each item</a:t>
            </a:r>
          </a:p>
          <a:p>
            <a:pPr marL="647700" lvl="1" indent="-323850" algn="l">
              <a:lnSpc>
                <a:spcPts val="48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>
                <a:solidFill>
                  <a:srgbClr val="000000"/>
                </a:solidFill>
                <a:latin typeface="Public Sans"/>
              </a:rPr>
              <a:t>Compute the mean or median for each group</a:t>
            </a:r>
          </a:p>
          <a:p>
            <a:pPr marL="647700" lvl="1" indent="-323850" algn="l">
              <a:lnSpc>
                <a:spcPts val="48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>
                <a:solidFill>
                  <a:srgbClr val="000000"/>
                </a:solidFill>
                <a:latin typeface="Public Sans"/>
              </a:rPr>
              <a:t>Adjust indices for equalization if necessary</a:t>
            </a:r>
          </a:p>
          <a:p>
            <a:pPr marL="647700" lvl="1" indent="-323850" algn="l">
              <a:lnSpc>
                <a:spcPts val="48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>
                <a:solidFill>
                  <a:srgbClr val="000000"/>
                </a:solidFill>
                <a:latin typeface="Public Sans"/>
              </a:rPr>
              <a:t>The seasonal index is a product of the mean percentage</a:t>
            </a:r>
          </a:p>
        </p:txBody>
      </p:sp>
      <p:sp>
        <p:nvSpPr>
          <p:cNvPr id="8" name="Freeform 8"/>
          <p:cNvSpPr/>
          <p:nvPr/>
        </p:nvSpPr>
        <p:spPr>
          <a:xfrm>
            <a:off x="590550" y="1375950"/>
            <a:ext cx="6697867" cy="7535100"/>
          </a:xfrm>
          <a:custGeom>
            <a:avLst/>
            <a:gdLst/>
            <a:ahLst/>
            <a:cxnLst/>
            <a:rect l="l" t="t" r="r" b="b"/>
            <a:pathLst>
              <a:path w="6697867" h="7535100">
                <a:moveTo>
                  <a:pt x="0" y="0"/>
                </a:moveTo>
                <a:lnTo>
                  <a:pt x="6697867" y="0"/>
                </a:lnTo>
                <a:lnTo>
                  <a:pt x="6697867" y="7535100"/>
                </a:lnTo>
                <a:lnTo>
                  <a:pt x="0" y="7535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218" r="-16406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06764" y="1835150"/>
            <a:ext cx="16230594" cy="38509"/>
          </a:xfrm>
          <a:prstGeom prst="line">
            <a:avLst/>
          </a:prstGeom>
          <a:ln w="95250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237471" y="13242"/>
            <a:ext cx="1046417" cy="1015458"/>
          </a:xfrm>
          <a:custGeom>
            <a:avLst/>
            <a:gdLst/>
            <a:ahLst/>
            <a:cxnLst/>
            <a:rect l="l" t="t" r="r" b="b"/>
            <a:pathLst>
              <a:path w="1046417" h="1015458">
                <a:moveTo>
                  <a:pt x="0" y="0"/>
                </a:moveTo>
                <a:lnTo>
                  <a:pt x="1046417" y="0"/>
                </a:lnTo>
                <a:lnTo>
                  <a:pt x="1046417" y="1015458"/>
                </a:lnTo>
                <a:lnTo>
                  <a:pt x="0" y="10154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187153" y="4363923"/>
            <a:ext cx="4230168" cy="4114800"/>
          </a:xfrm>
          <a:custGeom>
            <a:avLst/>
            <a:gdLst/>
            <a:ahLst/>
            <a:cxnLst/>
            <a:rect l="l" t="t" r="r" b="b"/>
            <a:pathLst>
              <a:path w="4230168" h="4114800">
                <a:moveTo>
                  <a:pt x="0" y="0"/>
                </a:moveTo>
                <a:lnTo>
                  <a:pt x="4230169" y="0"/>
                </a:lnTo>
                <a:lnTo>
                  <a:pt x="42301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06871" y="923925"/>
            <a:ext cx="1623060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 spc="1135">
                <a:solidFill>
                  <a:srgbClr val="2B2C30"/>
                </a:solidFill>
                <a:latin typeface="Public Sans Bold"/>
              </a:rPr>
              <a:t>COMPANY PROFILE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06826" y="2555628"/>
            <a:ext cx="10064040" cy="634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64" lvl="1" indent="-323832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2B2C30"/>
                </a:solidFill>
                <a:latin typeface="Public Sans"/>
              </a:rPr>
              <a:t>Founded in 2007 in Istanbul by Görkem Serçe, and Ahmet Altuğ Serçe</a:t>
            </a:r>
          </a:p>
          <a:p>
            <a:pPr marL="647664" lvl="1" indent="-323832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2B2C30"/>
                </a:solidFill>
                <a:latin typeface="Public Sans"/>
              </a:rPr>
              <a:t>Limited Company with two partners</a:t>
            </a:r>
          </a:p>
          <a:p>
            <a:pPr marL="647664" lvl="1" indent="-323832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2B2C30"/>
                </a:solidFill>
                <a:latin typeface="Public Sans"/>
              </a:rPr>
              <a:t>Started as an importer, expanded into manufacturing in 2010</a:t>
            </a:r>
          </a:p>
          <a:p>
            <a:pPr marL="647664" lvl="1" indent="-323832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2B2C30"/>
                </a:solidFill>
                <a:latin typeface="Public Sans"/>
              </a:rPr>
              <a:t>The facility in Trabzon Beşikdüzü</a:t>
            </a:r>
          </a:p>
          <a:p>
            <a:pPr marL="647664" lvl="1" indent="-323832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2B2C30"/>
                </a:solidFill>
                <a:latin typeface="Public Sans"/>
              </a:rPr>
              <a:t>Specializes in dental implants; introduced Implance brand in 2011</a:t>
            </a:r>
          </a:p>
          <a:p>
            <a:pPr marL="647664" lvl="1" indent="-323832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2B2C30"/>
                </a:solidFill>
                <a:latin typeface="Public Sans"/>
              </a:rPr>
              <a:t>Became distributor of Implantswiss; FDA approval in 2017</a:t>
            </a:r>
          </a:p>
          <a:p>
            <a:pPr marL="647664" lvl="1" indent="-323832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2B2C30"/>
                </a:solidFill>
                <a:latin typeface="Public Sans"/>
              </a:rPr>
              <a:t>Entered the US market, became a global leader</a:t>
            </a:r>
          </a:p>
          <a:p>
            <a:pPr marL="647664" lvl="1" indent="-323832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2B2C30"/>
                </a:solidFill>
                <a:latin typeface="Public Sans"/>
              </a:rPr>
              <a:t>Production facility expanded, diverse product range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6888" y="5143500"/>
            <a:ext cx="7671105" cy="4595752"/>
          </a:xfrm>
          <a:custGeom>
            <a:avLst/>
            <a:gdLst/>
            <a:ahLst/>
            <a:cxnLst/>
            <a:rect l="l" t="t" r="r" b="b"/>
            <a:pathLst>
              <a:path w="7671105" h="4595752">
                <a:moveTo>
                  <a:pt x="0" y="0"/>
                </a:moveTo>
                <a:lnTo>
                  <a:pt x="7671106" y="0"/>
                </a:lnTo>
                <a:lnTo>
                  <a:pt x="7671106" y="4595752"/>
                </a:lnTo>
                <a:lnTo>
                  <a:pt x="0" y="4595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686185" y="5152756"/>
            <a:ext cx="8856936" cy="4493519"/>
          </a:xfrm>
          <a:custGeom>
            <a:avLst/>
            <a:gdLst/>
            <a:ahLst/>
            <a:cxnLst/>
            <a:rect l="l" t="t" r="r" b="b"/>
            <a:pathLst>
              <a:path w="8856936" h="4493519">
                <a:moveTo>
                  <a:pt x="0" y="0"/>
                </a:moveTo>
                <a:lnTo>
                  <a:pt x="8856936" y="0"/>
                </a:lnTo>
                <a:lnTo>
                  <a:pt x="8856936" y="4493519"/>
                </a:lnTo>
                <a:lnTo>
                  <a:pt x="0" y="44935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52965" y="777162"/>
            <a:ext cx="15582070" cy="4006818"/>
          </a:xfrm>
          <a:custGeom>
            <a:avLst/>
            <a:gdLst/>
            <a:ahLst/>
            <a:cxnLst/>
            <a:rect l="l" t="t" r="r" b="b"/>
            <a:pathLst>
              <a:path w="15582070" h="4006818">
                <a:moveTo>
                  <a:pt x="0" y="0"/>
                </a:moveTo>
                <a:lnTo>
                  <a:pt x="15582070" y="0"/>
                </a:lnTo>
                <a:lnTo>
                  <a:pt x="15582070" y="4006818"/>
                </a:lnTo>
                <a:lnTo>
                  <a:pt x="0" y="40068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237471" y="13242"/>
            <a:ext cx="1046417" cy="1015458"/>
          </a:xfrm>
          <a:custGeom>
            <a:avLst/>
            <a:gdLst/>
            <a:ahLst/>
            <a:cxnLst/>
            <a:rect l="l" t="t" r="r" b="b"/>
            <a:pathLst>
              <a:path w="1046417" h="1015458">
                <a:moveTo>
                  <a:pt x="0" y="0"/>
                </a:moveTo>
                <a:lnTo>
                  <a:pt x="1046417" y="0"/>
                </a:lnTo>
                <a:lnTo>
                  <a:pt x="1046417" y="1015458"/>
                </a:lnTo>
                <a:lnTo>
                  <a:pt x="0" y="10154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4155" y="1700675"/>
            <a:ext cx="9309910" cy="4853038"/>
          </a:xfrm>
          <a:custGeom>
            <a:avLst/>
            <a:gdLst/>
            <a:ahLst/>
            <a:cxnLst/>
            <a:rect l="l" t="t" r="r" b="b"/>
            <a:pathLst>
              <a:path w="9309910" h="4853038">
                <a:moveTo>
                  <a:pt x="0" y="0"/>
                </a:moveTo>
                <a:lnTo>
                  <a:pt x="9309910" y="0"/>
                </a:lnTo>
                <a:lnTo>
                  <a:pt x="9309910" y="4853038"/>
                </a:lnTo>
                <a:lnTo>
                  <a:pt x="0" y="48530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771170" y="1700675"/>
            <a:ext cx="7957576" cy="4771156"/>
          </a:xfrm>
          <a:custGeom>
            <a:avLst/>
            <a:gdLst/>
            <a:ahLst/>
            <a:cxnLst/>
            <a:rect l="l" t="t" r="r" b="b"/>
            <a:pathLst>
              <a:path w="7957576" h="4771156">
                <a:moveTo>
                  <a:pt x="0" y="0"/>
                </a:moveTo>
                <a:lnTo>
                  <a:pt x="7957576" y="0"/>
                </a:lnTo>
                <a:lnTo>
                  <a:pt x="7957576" y="4771156"/>
                </a:lnTo>
                <a:lnTo>
                  <a:pt x="0" y="47711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237471" y="13242"/>
            <a:ext cx="1046417" cy="1015458"/>
          </a:xfrm>
          <a:custGeom>
            <a:avLst/>
            <a:gdLst/>
            <a:ahLst/>
            <a:cxnLst/>
            <a:rect l="l" t="t" r="r" b="b"/>
            <a:pathLst>
              <a:path w="1046417" h="1015458">
                <a:moveTo>
                  <a:pt x="0" y="0"/>
                </a:moveTo>
                <a:lnTo>
                  <a:pt x="1046417" y="0"/>
                </a:lnTo>
                <a:lnTo>
                  <a:pt x="1046417" y="1015458"/>
                </a:lnTo>
                <a:lnTo>
                  <a:pt x="0" y="10154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7" name="Picture 6" descr="A yellow and black number&#10;&#10;Description automatically generated">
            <a:extLst>
              <a:ext uri="{FF2B5EF4-FFF2-40B4-BE49-F238E27FC236}">
                <a16:creationId xmlns:a16="http://schemas.microsoft.com/office/drawing/2014/main" id="{B218E47C-B572-7F29-B69D-0D9A5D3CFF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199" y="7225688"/>
            <a:ext cx="11402057" cy="1804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2139" y="772715"/>
            <a:ext cx="5757723" cy="2625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 spc="1134">
                <a:solidFill>
                  <a:srgbClr val="2B2C30"/>
                </a:solidFill>
                <a:latin typeface="Public Sans Bold"/>
              </a:rPr>
              <a:t>PRODUCTION PROCESS CHART</a:t>
            </a:r>
          </a:p>
        </p:txBody>
      </p:sp>
      <p:sp>
        <p:nvSpPr>
          <p:cNvPr id="3" name="AutoShape 3"/>
          <p:cNvSpPr/>
          <p:nvPr/>
        </p:nvSpPr>
        <p:spPr>
          <a:xfrm>
            <a:off x="482139" y="3890991"/>
            <a:ext cx="5446679" cy="0"/>
          </a:xfrm>
          <a:prstGeom prst="line">
            <a:avLst/>
          </a:prstGeom>
          <a:ln w="95250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239862" y="0"/>
            <a:ext cx="12254948" cy="10287000"/>
          </a:xfrm>
          <a:custGeom>
            <a:avLst/>
            <a:gdLst/>
            <a:ahLst/>
            <a:cxnLst/>
            <a:rect l="l" t="t" r="r" b="b"/>
            <a:pathLst>
              <a:path w="12254948" h="10287000">
                <a:moveTo>
                  <a:pt x="0" y="0"/>
                </a:moveTo>
                <a:lnTo>
                  <a:pt x="12254948" y="0"/>
                </a:lnTo>
                <a:lnTo>
                  <a:pt x="122549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237471" y="13242"/>
            <a:ext cx="1046417" cy="1015458"/>
          </a:xfrm>
          <a:custGeom>
            <a:avLst/>
            <a:gdLst/>
            <a:ahLst/>
            <a:cxnLst/>
            <a:rect l="l" t="t" r="r" b="b"/>
            <a:pathLst>
              <a:path w="1046417" h="1015458">
                <a:moveTo>
                  <a:pt x="0" y="0"/>
                </a:moveTo>
                <a:lnTo>
                  <a:pt x="1046417" y="0"/>
                </a:lnTo>
                <a:lnTo>
                  <a:pt x="1046417" y="1015458"/>
                </a:lnTo>
                <a:lnTo>
                  <a:pt x="0" y="10154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8779" y="2560240"/>
            <a:ext cx="15378415" cy="0"/>
          </a:xfrm>
          <a:prstGeom prst="line">
            <a:avLst/>
          </a:prstGeom>
          <a:ln w="95250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32173" y="3302407"/>
            <a:ext cx="7613097" cy="5955893"/>
          </a:xfrm>
          <a:custGeom>
            <a:avLst/>
            <a:gdLst/>
            <a:ahLst/>
            <a:cxnLst/>
            <a:rect l="l" t="t" r="r" b="b"/>
            <a:pathLst>
              <a:path w="7613097" h="5955893">
                <a:moveTo>
                  <a:pt x="0" y="0"/>
                </a:moveTo>
                <a:lnTo>
                  <a:pt x="7613098" y="0"/>
                </a:lnTo>
                <a:lnTo>
                  <a:pt x="7613098" y="5955893"/>
                </a:lnTo>
                <a:lnTo>
                  <a:pt x="0" y="59558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144000" y="3306646"/>
            <a:ext cx="7673706" cy="5951654"/>
          </a:xfrm>
          <a:custGeom>
            <a:avLst/>
            <a:gdLst/>
            <a:ahLst/>
            <a:cxnLst/>
            <a:rect l="l" t="t" r="r" b="b"/>
            <a:pathLst>
              <a:path w="7673706" h="5951654">
                <a:moveTo>
                  <a:pt x="0" y="0"/>
                </a:moveTo>
                <a:lnTo>
                  <a:pt x="7673706" y="0"/>
                </a:lnTo>
                <a:lnTo>
                  <a:pt x="7673706" y="5951654"/>
                </a:lnTo>
                <a:lnTo>
                  <a:pt x="0" y="59516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82139" y="772715"/>
            <a:ext cx="15375055" cy="173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 spc="1134">
                <a:solidFill>
                  <a:srgbClr val="2B2C30"/>
                </a:solidFill>
                <a:latin typeface="Public Sans Bold"/>
              </a:rPr>
              <a:t>TIME STUDY OF THE PRODUCTS IN QUALITY CONTROL</a:t>
            </a:r>
          </a:p>
        </p:txBody>
      </p:sp>
      <p:sp>
        <p:nvSpPr>
          <p:cNvPr id="6" name="Freeform 6"/>
          <p:cNvSpPr/>
          <p:nvPr/>
        </p:nvSpPr>
        <p:spPr>
          <a:xfrm>
            <a:off x="17237471" y="13242"/>
            <a:ext cx="1046417" cy="1015458"/>
          </a:xfrm>
          <a:custGeom>
            <a:avLst/>
            <a:gdLst/>
            <a:ahLst/>
            <a:cxnLst/>
            <a:rect l="l" t="t" r="r" b="b"/>
            <a:pathLst>
              <a:path w="1046417" h="1015458">
                <a:moveTo>
                  <a:pt x="0" y="0"/>
                </a:moveTo>
                <a:lnTo>
                  <a:pt x="1046417" y="0"/>
                </a:lnTo>
                <a:lnTo>
                  <a:pt x="1046417" y="1015458"/>
                </a:lnTo>
                <a:lnTo>
                  <a:pt x="0" y="10154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4520" y="2127574"/>
            <a:ext cx="8719480" cy="6786930"/>
          </a:xfrm>
          <a:custGeom>
            <a:avLst/>
            <a:gdLst/>
            <a:ahLst/>
            <a:cxnLst/>
            <a:rect l="l" t="t" r="r" b="b"/>
            <a:pathLst>
              <a:path w="8719480" h="6786930">
                <a:moveTo>
                  <a:pt x="0" y="0"/>
                </a:moveTo>
                <a:lnTo>
                  <a:pt x="8719480" y="0"/>
                </a:lnTo>
                <a:lnTo>
                  <a:pt x="8719480" y="6786930"/>
                </a:lnTo>
                <a:lnTo>
                  <a:pt x="0" y="6786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320585" y="2127574"/>
            <a:ext cx="8736479" cy="6730070"/>
          </a:xfrm>
          <a:custGeom>
            <a:avLst/>
            <a:gdLst/>
            <a:ahLst/>
            <a:cxnLst/>
            <a:rect l="l" t="t" r="r" b="b"/>
            <a:pathLst>
              <a:path w="8736479" h="6730070">
                <a:moveTo>
                  <a:pt x="0" y="0"/>
                </a:moveTo>
                <a:lnTo>
                  <a:pt x="8736479" y="0"/>
                </a:lnTo>
                <a:lnTo>
                  <a:pt x="8736479" y="6730070"/>
                </a:lnTo>
                <a:lnTo>
                  <a:pt x="0" y="67300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237471" y="13242"/>
            <a:ext cx="1046417" cy="1015458"/>
          </a:xfrm>
          <a:custGeom>
            <a:avLst/>
            <a:gdLst/>
            <a:ahLst/>
            <a:cxnLst/>
            <a:rect l="l" t="t" r="r" b="b"/>
            <a:pathLst>
              <a:path w="1046417" h="1015458">
                <a:moveTo>
                  <a:pt x="0" y="0"/>
                </a:moveTo>
                <a:lnTo>
                  <a:pt x="1046417" y="0"/>
                </a:lnTo>
                <a:lnTo>
                  <a:pt x="1046417" y="1015458"/>
                </a:lnTo>
                <a:lnTo>
                  <a:pt x="0" y="10154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1455737"/>
            <a:ext cx="7231990" cy="0"/>
          </a:xfrm>
          <a:prstGeom prst="line">
            <a:avLst/>
          </a:prstGeom>
          <a:ln w="95250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260690" y="549122"/>
            <a:ext cx="1347437" cy="858991"/>
          </a:xfrm>
          <a:custGeom>
            <a:avLst/>
            <a:gdLst/>
            <a:ahLst/>
            <a:cxnLst/>
            <a:rect l="l" t="t" r="r" b="b"/>
            <a:pathLst>
              <a:path w="1347437" h="858991">
                <a:moveTo>
                  <a:pt x="0" y="0"/>
                </a:moveTo>
                <a:lnTo>
                  <a:pt x="1347437" y="0"/>
                </a:lnTo>
                <a:lnTo>
                  <a:pt x="1347437" y="858990"/>
                </a:lnTo>
                <a:lnTo>
                  <a:pt x="0" y="8589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237471" y="13242"/>
            <a:ext cx="1046417" cy="1015458"/>
          </a:xfrm>
          <a:custGeom>
            <a:avLst/>
            <a:gdLst/>
            <a:ahLst/>
            <a:cxnLst/>
            <a:rect l="l" t="t" r="r" b="b"/>
            <a:pathLst>
              <a:path w="1046417" h="1015458">
                <a:moveTo>
                  <a:pt x="0" y="0"/>
                </a:moveTo>
                <a:lnTo>
                  <a:pt x="1046417" y="0"/>
                </a:lnTo>
                <a:lnTo>
                  <a:pt x="1046417" y="1015458"/>
                </a:lnTo>
                <a:lnTo>
                  <a:pt x="0" y="10154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757249" y="1864541"/>
            <a:ext cx="12184475" cy="9105126"/>
            <a:chOff x="0" y="0"/>
            <a:chExt cx="16245967" cy="1214016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245967" cy="12140168"/>
            </a:xfrm>
            <a:custGeom>
              <a:avLst/>
              <a:gdLst/>
              <a:ahLst/>
              <a:cxnLst/>
              <a:rect l="l" t="t" r="r" b="b"/>
              <a:pathLst>
                <a:path w="16245967" h="12140168">
                  <a:moveTo>
                    <a:pt x="0" y="0"/>
                  </a:moveTo>
                  <a:lnTo>
                    <a:pt x="16245967" y="0"/>
                  </a:lnTo>
                  <a:lnTo>
                    <a:pt x="16245967" y="12140168"/>
                  </a:lnTo>
                  <a:lnTo>
                    <a:pt x="0" y="121401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934259" y="487481"/>
              <a:ext cx="14277911" cy="7990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63845" lvl="1" indent="-331922">
                <a:lnSpc>
                  <a:spcPts val="4304"/>
                </a:lnSpc>
                <a:buFont typeface="Arial"/>
                <a:buChar char="•"/>
              </a:pPr>
              <a:r>
                <a:rPr lang="en-US" sz="3074">
                  <a:solidFill>
                    <a:srgbClr val="000000"/>
                  </a:solidFill>
                  <a:latin typeface="Public Sans Bold"/>
                </a:rPr>
                <a:t>A dataset from a company provides real-life experience</a:t>
              </a:r>
            </a:p>
            <a:p>
              <a:pPr marL="663845" lvl="1" indent="-331922">
                <a:lnSpc>
                  <a:spcPts val="4304"/>
                </a:lnSpc>
                <a:buFont typeface="Arial"/>
                <a:buChar char="•"/>
              </a:pPr>
              <a:r>
                <a:rPr lang="en-US" sz="3074">
                  <a:solidFill>
                    <a:srgbClr val="000000"/>
                  </a:solidFill>
                  <a:latin typeface="Public Sans Bold"/>
                </a:rPr>
                <a:t>Opportunity to find alternative ways for improvement</a:t>
              </a:r>
            </a:p>
            <a:p>
              <a:pPr marL="663845" lvl="1" indent="-331922">
                <a:lnSpc>
                  <a:spcPts val="4304"/>
                </a:lnSpc>
                <a:buFont typeface="Arial"/>
                <a:buChar char="•"/>
              </a:pPr>
              <a:r>
                <a:rPr lang="en-US" sz="3074">
                  <a:solidFill>
                    <a:srgbClr val="000000"/>
                  </a:solidFill>
                  <a:latin typeface="Public Sans Bold"/>
                </a:rPr>
                <a:t>Mathematical models crucial for checking forecast usability</a:t>
              </a:r>
            </a:p>
            <a:p>
              <a:pPr marL="663845" lvl="1" indent="-331922">
                <a:lnSpc>
                  <a:spcPts val="4304"/>
                </a:lnSpc>
                <a:buFont typeface="Arial"/>
                <a:buChar char="•"/>
              </a:pPr>
              <a:r>
                <a:rPr lang="en-US" sz="3074">
                  <a:solidFill>
                    <a:srgbClr val="000000"/>
                  </a:solidFill>
                  <a:latin typeface="Public Sans Bold"/>
                </a:rPr>
                <a:t>Generating random data tests forecasting robustness</a:t>
              </a:r>
            </a:p>
            <a:p>
              <a:pPr marL="663845" lvl="1" indent="-331922">
                <a:lnSpc>
                  <a:spcPts val="4304"/>
                </a:lnSpc>
                <a:buFont typeface="Arial"/>
                <a:buChar char="•"/>
              </a:pPr>
              <a:r>
                <a:rPr lang="en-US" sz="3074">
                  <a:solidFill>
                    <a:srgbClr val="000000"/>
                  </a:solidFill>
                  <a:latin typeface="Public Sans Bold"/>
                </a:rPr>
                <a:t>Larger datasets are preferred to avoid misleading results (overfitting risk)</a:t>
              </a:r>
            </a:p>
            <a:p>
              <a:pPr marL="663845" lvl="1" indent="-331922">
                <a:lnSpc>
                  <a:spcPts val="4304"/>
                </a:lnSpc>
                <a:buFont typeface="Arial"/>
                <a:buChar char="•"/>
              </a:pPr>
              <a:r>
                <a:rPr lang="en-US" sz="3074">
                  <a:solidFill>
                    <a:srgbClr val="000000"/>
                  </a:solidFill>
                  <a:latin typeface="Public Sans Bold"/>
                </a:rPr>
                <a:t>No significant difference in forecasting results observed</a:t>
              </a:r>
            </a:p>
            <a:p>
              <a:pPr marL="663845" lvl="1" indent="-331922">
                <a:lnSpc>
                  <a:spcPts val="4304"/>
                </a:lnSpc>
                <a:buFont typeface="Arial"/>
                <a:buChar char="•"/>
              </a:pPr>
              <a:r>
                <a:rPr lang="en-US" sz="3074">
                  <a:solidFill>
                    <a:srgbClr val="000000"/>
                  </a:solidFill>
                  <a:latin typeface="Public Sans Bold"/>
                </a:rPr>
                <a:t>Multiple products and methods enhance reliability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71087" y="544513"/>
            <a:ext cx="8672913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spc="1135">
                <a:solidFill>
                  <a:srgbClr val="2B2C30"/>
                </a:solidFill>
                <a:latin typeface="Public Sans Bold"/>
              </a:rPr>
              <a:t>DISCUSSION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1455737"/>
            <a:ext cx="7231990" cy="0"/>
          </a:xfrm>
          <a:prstGeom prst="line">
            <a:avLst/>
          </a:prstGeom>
          <a:ln w="95250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71087" y="544513"/>
            <a:ext cx="8672913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spc="1135">
                <a:solidFill>
                  <a:srgbClr val="2B2C30"/>
                </a:solidFill>
                <a:latin typeface="Public Sans Bold"/>
              </a:rPr>
              <a:t>CONCLUSION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71087" y="2017916"/>
            <a:ext cx="10986469" cy="320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ublic Sans Bold"/>
              </a:rPr>
              <a:t>Project Overview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Demand forecasting using AGS Medikal's real-life dataset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Different methods and time periods explored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6 products for forecasting, 3 for ABC analysis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Focus on finding optimal forecasting for future demand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Public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71087" y="5732666"/>
            <a:ext cx="11272632" cy="320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ublic Sans Bold"/>
              </a:rPr>
              <a:t>Error Measurement and Optimization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Mean Absolute Deviation (MAD) showed the smallest errors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Mean Squared Error (MSE) indicated greater results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The selection of the optimal mathematical approach crucial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Multiple methods, periods, and coefficients tested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</a:rPr>
              <a:t>Aim to identify optimum forecasting for the company</a:t>
            </a:r>
          </a:p>
        </p:txBody>
      </p:sp>
      <p:sp>
        <p:nvSpPr>
          <p:cNvPr id="6" name="Freeform 6"/>
          <p:cNvSpPr/>
          <p:nvPr/>
        </p:nvSpPr>
        <p:spPr>
          <a:xfrm>
            <a:off x="17237471" y="13242"/>
            <a:ext cx="1046417" cy="1015458"/>
          </a:xfrm>
          <a:custGeom>
            <a:avLst/>
            <a:gdLst/>
            <a:ahLst/>
            <a:cxnLst/>
            <a:rect l="l" t="t" r="r" b="b"/>
            <a:pathLst>
              <a:path w="1046417" h="1015458">
                <a:moveTo>
                  <a:pt x="0" y="0"/>
                </a:moveTo>
                <a:lnTo>
                  <a:pt x="1046417" y="0"/>
                </a:lnTo>
                <a:lnTo>
                  <a:pt x="1046417" y="1015458"/>
                </a:lnTo>
                <a:lnTo>
                  <a:pt x="0" y="10154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0106" y="4747577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0"/>
                </a:moveTo>
                <a:lnTo>
                  <a:pt x="4198775" y="0"/>
                </a:lnTo>
                <a:lnTo>
                  <a:pt x="41987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3060524" y="1028700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9139238" y="4642802"/>
            <a:ext cx="9525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4905838" y="4246880"/>
            <a:ext cx="9222923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Public Sans"/>
              </a:rPr>
              <a:t>thank you for listening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2024486"/>
            <a:ext cx="7231990" cy="0"/>
          </a:xfrm>
          <a:prstGeom prst="line">
            <a:avLst/>
          </a:prstGeom>
          <a:ln w="95250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1443574" y="1376960"/>
            <a:ext cx="6112872" cy="8229600"/>
            <a:chOff x="0" y="0"/>
            <a:chExt cx="1859287" cy="25031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59287" cy="2503109"/>
            </a:xfrm>
            <a:custGeom>
              <a:avLst/>
              <a:gdLst/>
              <a:ahLst/>
              <a:cxnLst/>
              <a:rect l="l" t="t" r="r" b="b"/>
              <a:pathLst>
                <a:path w="1859287" h="2503109">
                  <a:moveTo>
                    <a:pt x="0" y="0"/>
                  </a:moveTo>
                  <a:lnTo>
                    <a:pt x="1859287" y="0"/>
                  </a:lnTo>
                  <a:lnTo>
                    <a:pt x="1859287" y="2503109"/>
                  </a:lnTo>
                  <a:lnTo>
                    <a:pt x="0" y="25031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363535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859287" cy="2531684"/>
            </a:xfrm>
            <a:prstGeom prst="rect">
              <a:avLst/>
            </a:prstGeom>
          </p:spPr>
          <p:txBody>
            <a:bodyPr lIns="68580" tIns="68580" rIns="68580" bIns="68580" rtlCol="0" anchor="ctr"/>
            <a:lstStyle/>
            <a:p>
              <a:pPr algn="ctr">
                <a:lnSpc>
                  <a:spcPts val="188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900553" y="1759033"/>
            <a:ext cx="5198915" cy="7465455"/>
            <a:chOff x="0" y="0"/>
            <a:chExt cx="6931886" cy="995393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 l="2921" r="2921"/>
            <a:stretch>
              <a:fillRect/>
            </a:stretch>
          </p:blipFill>
          <p:spPr>
            <a:xfrm>
              <a:off x="0" y="0"/>
              <a:ext cx="6931886" cy="9953939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471087" y="101600"/>
            <a:ext cx="10081315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spc="1135">
                <a:solidFill>
                  <a:srgbClr val="2B2C30"/>
                </a:solidFill>
                <a:latin typeface="Public Sans Bold"/>
              </a:rPr>
              <a:t>DENTAL IMPLANT SYSTEMS?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27009" y="2734888"/>
            <a:ext cx="10499393" cy="284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u="sng">
                <a:solidFill>
                  <a:srgbClr val="2B2C30"/>
                </a:solidFill>
                <a:latin typeface="Public Sans Semi-Bold"/>
              </a:rPr>
              <a:t>Purpose of Dental Implants</a:t>
            </a:r>
          </a:p>
          <a:p>
            <a:pPr marL="647700" lvl="1" indent="-323850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2B2C30"/>
                </a:solidFill>
                <a:latin typeface="Public Sans Semi-Bold"/>
              </a:rPr>
              <a:t>Effective solution for tooth loss challenges</a:t>
            </a:r>
          </a:p>
          <a:p>
            <a:pPr marL="647700" lvl="1" indent="-323850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2B2C30"/>
                </a:solidFill>
                <a:latin typeface="Public Sans Semi-Bold"/>
              </a:rPr>
              <a:t>Long-lasting prosthesis with biologically suitable materials</a:t>
            </a:r>
          </a:p>
          <a:p>
            <a:pPr marL="647700" lvl="1" indent="-323850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2B2C30"/>
                </a:solidFill>
                <a:latin typeface="Public Sans Semi-Bold"/>
              </a:rPr>
              <a:t>Aims for cosmetically and functionally similar teeth.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27009" y="6710570"/>
            <a:ext cx="10499393" cy="170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u="sng">
                <a:solidFill>
                  <a:srgbClr val="2B2C30"/>
                </a:solidFill>
                <a:latin typeface="Public Sans Semi-Bold"/>
              </a:rPr>
              <a:t>Material Advancements</a:t>
            </a:r>
          </a:p>
          <a:p>
            <a:pPr marL="647700" lvl="1" indent="-323850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2B2C30"/>
                </a:solidFill>
                <a:latin typeface="Public Sans Semi-Bold"/>
              </a:rPr>
              <a:t>Durable ceramics and polymer-based materials</a:t>
            </a:r>
          </a:p>
          <a:p>
            <a:pPr marL="647700" lvl="1" indent="-323850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2B2C30"/>
                </a:solidFill>
                <a:latin typeface="Public Sans Semi-Bold"/>
              </a:rPr>
              <a:t>Long-lasting, aesthetic look close to natural teeth</a:t>
            </a:r>
          </a:p>
        </p:txBody>
      </p:sp>
      <p:sp>
        <p:nvSpPr>
          <p:cNvPr id="11" name="Freeform 11"/>
          <p:cNvSpPr/>
          <p:nvPr/>
        </p:nvSpPr>
        <p:spPr>
          <a:xfrm>
            <a:off x="17237471" y="13242"/>
            <a:ext cx="1046417" cy="1015458"/>
          </a:xfrm>
          <a:custGeom>
            <a:avLst/>
            <a:gdLst/>
            <a:ahLst/>
            <a:cxnLst/>
            <a:rect l="l" t="t" r="r" b="b"/>
            <a:pathLst>
              <a:path w="1046417" h="1015458">
                <a:moveTo>
                  <a:pt x="0" y="0"/>
                </a:moveTo>
                <a:lnTo>
                  <a:pt x="1046417" y="0"/>
                </a:lnTo>
                <a:lnTo>
                  <a:pt x="1046417" y="1015458"/>
                </a:lnTo>
                <a:lnTo>
                  <a:pt x="0" y="10154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228114"/>
            <a:ext cx="6809392" cy="7619549"/>
            <a:chOff x="0" y="0"/>
            <a:chExt cx="2071140" cy="23175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71140" cy="2317557"/>
            </a:xfrm>
            <a:custGeom>
              <a:avLst/>
              <a:gdLst/>
              <a:ahLst/>
              <a:cxnLst/>
              <a:rect l="l" t="t" r="r" b="b"/>
              <a:pathLst>
                <a:path w="2071140" h="2317557">
                  <a:moveTo>
                    <a:pt x="0" y="0"/>
                  </a:moveTo>
                  <a:lnTo>
                    <a:pt x="2071140" y="0"/>
                  </a:lnTo>
                  <a:lnTo>
                    <a:pt x="2071140" y="2317557"/>
                  </a:lnTo>
                  <a:lnTo>
                    <a:pt x="0" y="23175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363535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071140" cy="2346132"/>
            </a:xfrm>
            <a:prstGeom prst="rect">
              <a:avLst/>
            </a:prstGeom>
          </p:spPr>
          <p:txBody>
            <a:bodyPr lIns="68580" tIns="68580" rIns="68580" bIns="68580" rtlCol="0" anchor="ctr"/>
            <a:lstStyle/>
            <a:p>
              <a:pPr algn="ctr">
                <a:lnSpc>
                  <a:spcPts val="188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51874" y="2601452"/>
            <a:ext cx="5963045" cy="6835270"/>
            <a:chOff x="0" y="0"/>
            <a:chExt cx="7950727" cy="9113694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20873" r="20873"/>
            <a:stretch>
              <a:fillRect/>
            </a:stretch>
          </p:blipFill>
          <p:spPr>
            <a:xfrm>
              <a:off x="0" y="0"/>
              <a:ext cx="7950727" cy="9113694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1188461" y="544513"/>
            <a:ext cx="14486175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spc="1135">
                <a:solidFill>
                  <a:srgbClr val="2B2C30"/>
                </a:solidFill>
                <a:latin typeface="Public Sans Bold"/>
              </a:rPr>
              <a:t>DENTAL IMPLANT SYSTEMS?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431548" y="6366722"/>
            <a:ext cx="9856452" cy="284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u="sng">
                <a:solidFill>
                  <a:srgbClr val="2B2C30"/>
                </a:solidFill>
                <a:latin typeface="Public Sans Semi-Bold"/>
              </a:rPr>
              <a:t>Digital Technology and 3D Printing</a:t>
            </a:r>
          </a:p>
          <a:p>
            <a:pPr marL="647700" lvl="1" indent="-323850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2B2C30"/>
                </a:solidFill>
                <a:latin typeface="Public Sans Semi-Bold"/>
              </a:rPr>
              <a:t>Precise oral structure examination through digital scanning</a:t>
            </a:r>
          </a:p>
          <a:p>
            <a:pPr marL="647700" lvl="1" indent="-323850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2B2C30"/>
                </a:solidFill>
                <a:latin typeface="Public Sans Semi-Bold"/>
              </a:rPr>
              <a:t>3D printing accelerates production of custom-designed prosthetics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31548" y="2123339"/>
            <a:ext cx="9856452" cy="284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u="sng">
                <a:solidFill>
                  <a:srgbClr val="2B2C30"/>
                </a:solidFill>
                <a:latin typeface="Public Sans Semi-Bold"/>
              </a:rPr>
              <a:t>Precision Fit and Aesthetic Design</a:t>
            </a:r>
          </a:p>
          <a:p>
            <a:pPr marL="647700" lvl="1" indent="-323850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2B2C30"/>
                </a:solidFill>
                <a:latin typeface="Public Sans Semi-Bold"/>
              </a:rPr>
              <a:t>Digital technologies enhance prosthetic fit</a:t>
            </a:r>
          </a:p>
          <a:p>
            <a:pPr marL="647700" lvl="1" indent="-323850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2B2C30"/>
                </a:solidFill>
                <a:latin typeface="Public Sans Semi-Bold"/>
              </a:rPr>
              <a:t>Facilitates achieving a more natural appearance</a:t>
            </a:r>
          </a:p>
          <a:p>
            <a:pPr marL="647700" lvl="1" indent="-323850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2B2C30"/>
                </a:solidFill>
                <a:latin typeface="Public Sans Semi-Bold"/>
              </a:rPr>
              <a:t>Color-matching and custom design options are available</a:t>
            </a:r>
          </a:p>
        </p:txBody>
      </p:sp>
      <p:sp>
        <p:nvSpPr>
          <p:cNvPr id="10" name="AutoShape 10"/>
          <p:cNvSpPr/>
          <p:nvPr/>
        </p:nvSpPr>
        <p:spPr>
          <a:xfrm flipV="1">
            <a:off x="1006877" y="1530350"/>
            <a:ext cx="16230594" cy="38509"/>
          </a:xfrm>
          <a:prstGeom prst="line">
            <a:avLst/>
          </a:prstGeom>
          <a:ln w="95250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7237471" y="13242"/>
            <a:ext cx="1046417" cy="1015458"/>
          </a:xfrm>
          <a:custGeom>
            <a:avLst/>
            <a:gdLst/>
            <a:ahLst/>
            <a:cxnLst/>
            <a:rect l="l" t="t" r="r" b="b"/>
            <a:pathLst>
              <a:path w="1046417" h="1015458">
                <a:moveTo>
                  <a:pt x="0" y="0"/>
                </a:moveTo>
                <a:lnTo>
                  <a:pt x="1046417" y="0"/>
                </a:lnTo>
                <a:lnTo>
                  <a:pt x="1046417" y="1015458"/>
                </a:lnTo>
                <a:lnTo>
                  <a:pt x="0" y="10154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37471" y="13242"/>
            <a:ext cx="1046417" cy="1015458"/>
          </a:xfrm>
          <a:custGeom>
            <a:avLst/>
            <a:gdLst/>
            <a:ahLst/>
            <a:cxnLst/>
            <a:rect l="l" t="t" r="r" b="b"/>
            <a:pathLst>
              <a:path w="1046417" h="1015458">
                <a:moveTo>
                  <a:pt x="0" y="0"/>
                </a:moveTo>
                <a:lnTo>
                  <a:pt x="1046417" y="0"/>
                </a:lnTo>
                <a:lnTo>
                  <a:pt x="1046417" y="1015458"/>
                </a:lnTo>
                <a:lnTo>
                  <a:pt x="0" y="10154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flipV="1">
            <a:off x="1006877" y="1530350"/>
            <a:ext cx="16230594" cy="38509"/>
          </a:xfrm>
          <a:prstGeom prst="line">
            <a:avLst/>
          </a:prstGeom>
          <a:ln w="95250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835140" y="2238375"/>
            <a:ext cx="5597402" cy="570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2B2C30"/>
                </a:solidFill>
                <a:latin typeface="Public Sans Semi-Bold"/>
              </a:rPr>
              <a:t>Implant-Supported Prostheses</a:t>
            </a:r>
          </a:p>
          <a:p>
            <a:pPr marL="647700" lvl="1" indent="-323850" algn="l">
              <a:lnSpc>
                <a:spcPts val="45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 strike="noStrike">
                <a:solidFill>
                  <a:srgbClr val="2B2C30"/>
                </a:solidFill>
                <a:latin typeface="Public Sans Semi-Bold"/>
              </a:rPr>
              <a:t>Titanium screw-like structures integrated into jawbone</a:t>
            </a:r>
          </a:p>
          <a:p>
            <a:pPr marL="647700" lvl="1" indent="-323850" algn="l">
              <a:lnSpc>
                <a:spcPts val="45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 strike="noStrike">
                <a:solidFill>
                  <a:srgbClr val="2B2C30"/>
                </a:solidFill>
                <a:latin typeface="Public Sans Semi-Bold"/>
              </a:rPr>
              <a:t>More robust and natural solution than traditional prosthetics</a:t>
            </a:r>
          </a:p>
          <a:p>
            <a:pPr marL="647700" lvl="1" indent="-323850" algn="l">
              <a:lnSpc>
                <a:spcPts val="45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 strike="noStrike">
                <a:solidFill>
                  <a:srgbClr val="2B2C30"/>
                </a:solidFill>
                <a:latin typeface="Public Sans Semi-Bold"/>
              </a:rPr>
              <a:t>Simultaneously restores chewing function more effectively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88461" y="544513"/>
            <a:ext cx="14486175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spc="1135">
                <a:solidFill>
                  <a:srgbClr val="2B2C30"/>
                </a:solidFill>
                <a:latin typeface="Public Sans Bold"/>
              </a:rPr>
              <a:t>DENTAL IMPLANT SYSTEMS?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932808" y="1793629"/>
            <a:ext cx="10304663" cy="6699741"/>
            <a:chOff x="0" y="0"/>
            <a:chExt cx="3134259" cy="203778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34259" cy="2037789"/>
            </a:xfrm>
            <a:custGeom>
              <a:avLst/>
              <a:gdLst/>
              <a:ahLst/>
              <a:cxnLst/>
              <a:rect l="l" t="t" r="r" b="b"/>
              <a:pathLst>
                <a:path w="3134259" h="2037789">
                  <a:moveTo>
                    <a:pt x="0" y="0"/>
                  </a:moveTo>
                  <a:lnTo>
                    <a:pt x="3134259" y="0"/>
                  </a:lnTo>
                  <a:lnTo>
                    <a:pt x="3134259" y="2037789"/>
                  </a:lnTo>
                  <a:lnTo>
                    <a:pt x="0" y="20377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363535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3134259" cy="2066364"/>
            </a:xfrm>
            <a:prstGeom prst="rect">
              <a:avLst/>
            </a:prstGeom>
          </p:spPr>
          <p:txBody>
            <a:bodyPr lIns="68580" tIns="68580" rIns="68580" bIns="68580" rtlCol="0" anchor="ctr"/>
            <a:lstStyle/>
            <a:p>
              <a:pPr algn="ctr">
                <a:lnSpc>
                  <a:spcPts val="188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294661" y="2166967"/>
            <a:ext cx="9519637" cy="5935902"/>
            <a:chOff x="0" y="0"/>
            <a:chExt cx="12692849" cy="7914536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rcRect t="3196" b="3196"/>
            <a:stretch>
              <a:fillRect/>
            </a:stretch>
          </p:blipFill>
          <p:spPr>
            <a:xfrm>
              <a:off x="0" y="0"/>
              <a:ext cx="12692849" cy="791453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06776" y="1898650"/>
            <a:ext cx="16230594" cy="38509"/>
          </a:xfrm>
          <a:prstGeom prst="line">
            <a:avLst/>
          </a:prstGeom>
          <a:ln w="95250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3097090"/>
            <a:ext cx="15905926" cy="4811543"/>
          </a:xfrm>
          <a:custGeom>
            <a:avLst/>
            <a:gdLst/>
            <a:ahLst/>
            <a:cxnLst/>
            <a:rect l="l" t="t" r="r" b="b"/>
            <a:pathLst>
              <a:path w="15905926" h="4811543">
                <a:moveTo>
                  <a:pt x="0" y="0"/>
                </a:moveTo>
                <a:lnTo>
                  <a:pt x="15905926" y="0"/>
                </a:lnTo>
                <a:lnTo>
                  <a:pt x="15905926" y="4811543"/>
                </a:lnTo>
                <a:lnTo>
                  <a:pt x="0" y="4811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11125"/>
            <a:ext cx="16230600" cy="173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 spc="1134">
                <a:solidFill>
                  <a:srgbClr val="2B2C30"/>
                </a:solidFill>
                <a:latin typeface="Public Sans Bold"/>
              </a:rPr>
              <a:t>DENTAL IMPLANT SYSTEMS MANUFACTURING PROCESSES?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91803" y="3849209"/>
            <a:ext cx="2488069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ublic Sans Bold"/>
              </a:rPr>
              <a:t>Design Phase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275172" y="3461851"/>
            <a:ext cx="2950188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ublic Sans Bold"/>
              </a:rPr>
              <a:t>Material Selection and Manufacturing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596835" y="3815996"/>
            <a:ext cx="2786228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ublic Sans Bold"/>
              </a:rPr>
              <a:t>Surface Processing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12663" y="3995251"/>
            <a:ext cx="2702396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ublic Sans Bold"/>
              </a:rPr>
              <a:t>Sterilization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258908" y="3582509"/>
            <a:ext cx="253911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ublic Sans Bold"/>
              </a:rPr>
              <a:t>Packaging and Delivery</a:t>
            </a:r>
          </a:p>
        </p:txBody>
      </p:sp>
      <p:sp>
        <p:nvSpPr>
          <p:cNvPr id="10" name="Freeform 10"/>
          <p:cNvSpPr/>
          <p:nvPr/>
        </p:nvSpPr>
        <p:spPr>
          <a:xfrm>
            <a:off x="17237471" y="13242"/>
            <a:ext cx="1046417" cy="1015458"/>
          </a:xfrm>
          <a:custGeom>
            <a:avLst/>
            <a:gdLst/>
            <a:ahLst/>
            <a:cxnLst/>
            <a:rect l="l" t="t" r="r" b="b"/>
            <a:pathLst>
              <a:path w="1046417" h="1015458">
                <a:moveTo>
                  <a:pt x="0" y="0"/>
                </a:moveTo>
                <a:lnTo>
                  <a:pt x="1046417" y="0"/>
                </a:lnTo>
                <a:lnTo>
                  <a:pt x="1046417" y="1015458"/>
                </a:lnTo>
                <a:lnTo>
                  <a:pt x="0" y="10154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091254"/>
              </p:ext>
            </p:extLst>
          </p:nvPr>
        </p:nvGraphicFramePr>
        <p:xfrm>
          <a:off x="3136430" y="3942166"/>
          <a:ext cx="3660208" cy="5960883"/>
        </p:xfrm>
        <a:graphic>
          <a:graphicData uri="http://schemas.openxmlformats.org/drawingml/2006/table">
            <a:tbl>
              <a:tblPr/>
              <a:tblGrid>
                <a:gridCol w="3660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34967">
                <a:tc>
                  <a:txBody>
                    <a:bodyPr/>
                    <a:lstStyle/>
                    <a:p>
                      <a:pPr algn="ctr">
                        <a:lnSpc>
                          <a:spcPts val="3866"/>
                        </a:lnSpc>
                        <a:defRPr/>
                      </a:pPr>
                      <a:r>
                        <a:rPr lang="en-US" sz="2762">
                          <a:solidFill>
                            <a:srgbClr val="000000"/>
                          </a:solidFill>
                          <a:latin typeface="Public Sans Bold"/>
                        </a:rPr>
                        <a:t>Machine</a:t>
                      </a:r>
                      <a:endParaRPr lang="en-US" sz="1100"/>
                    </a:p>
                  </a:txBody>
                  <a:tcPr marL="242997" marR="242997" marT="242997" marB="242997" anchor="ctr">
                    <a:lnL w="671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71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71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71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9646">
                <a:tc>
                  <a:txBody>
                    <a:bodyPr/>
                    <a:lstStyle/>
                    <a:p>
                      <a:pPr algn="l">
                        <a:lnSpc>
                          <a:spcPts val="3093"/>
                        </a:lnSpc>
                        <a:defRPr/>
                      </a:pPr>
                      <a:r>
                        <a:rPr lang="en-US" sz="2209">
                          <a:solidFill>
                            <a:srgbClr val="000000"/>
                          </a:solidFill>
                          <a:latin typeface="Public Sans"/>
                        </a:rPr>
                        <a:t>ViciVision MTL X5 </a:t>
                      </a:r>
                      <a:endParaRPr lang="en-US" sz="1100"/>
                    </a:p>
                  </a:txBody>
                  <a:tcPr marL="242997" marR="242997" marT="242997" marB="242997" anchor="ctr">
                    <a:lnL w="671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71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71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71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646">
                <a:tc>
                  <a:txBody>
                    <a:bodyPr/>
                    <a:lstStyle/>
                    <a:p>
                      <a:pPr algn="l">
                        <a:lnSpc>
                          <a:spcPts val="3093"/>
                        </a:lnSpc>
                        <a:defRPr/>
                      </a:pPr>
                      <a:r>
                        <a:rPr lang="en-US" sz="2209" dirty="0" err="1">
                          <a:solidFill>
                            <a:srgbClr val="000000"/>
                          </a:solidFill>
                          <a:latin typeface="Public Sans"/>
                        </a:rPr>
                        <a:t>QuickVision</a:t>
                      </a:r>
                      <a:r>
                        <a:rPr lang="en-US" sz="2209" dirty="0">
                          <a:solidFill>
                            <a:srgbClr val="000000"/>
                          </a:solidFill>
                          <a:latin typeface="Public Sans"/>
                        </a:rPr>
                        <a:t> </a:t>
                      </a:r>
                      <a:endParaRPr lang="en-US" sz="1100" dirty="0"/>
                    </a:p>
                  </a:txBody>
                  <a:tcPr marL="242997" marR="242997" marT="242997" marB="242997" anchor="ctr">
                    <a:lnL w="671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71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71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71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9646">
                <a:tc>
                  <a:txBody>
                    <a:bodyPr/>
                    <a:lstStyle/>
                    <a:p>
                      <a:pPr algn="l">
                        <a:lnSpc>
                          <a:spcPts val="3093"/>
                        </a:lnSpc>
                        <a:defRPr/>
                      </a:pPr>
                      <a:r>
                        <a:rPr lang="en-US" sz="2209">
                          <a:solidFill>
                            <a:srgbClr val="000000"/>
                          </a:solidFill>
                          <a:latin typeface="Public Sans"/>
                        </a:rPr>
                        <a:t>Mitutoyo PH-14</a:t>
                      </a:r>
                      <a:endParaRPr lang="en-US" sz="1100"/>
                    </a:p>
                  </a:txBody>
                  <a:tcPr marL="242997" marR="242997" marT="242997" marB="242997" anchor="ctr">
                    <a:lnL w="671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71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71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71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9646">
                <a:tc>
                  <a:txBody>
                    <a:bodyPr/>
                    <a:lstStyle/>
                    <a:p>
                      <a:pPr algn="l">
                        <a:lnSpc>
                          <a:spcPts val="3093"/>
                        </a:lnSpc>
                        <a:defRPr/>
                      </a:pPr>
                      <a:r>
                        <a:rPr lang="en-US" sz="2209" dirty="0">
                          <a:solidFill>
                            <a:srgbClr val="000000"/>
                          </a:solidFill>
                          <a:latin typeface="Public Sans"/>
                        </a:rPr>
                        <a:t>Mitutoyo Measuring Microscope      </a:t>
                      </a:r>
                      <a:endParaRPr lang="en-US" sz="1100" dirty="0"/>
                    </a:p>
                  </a:txBody>
                  <a:tcPr marL="242997" marR="242997" marT="242997" marB="242997" anchor="ctr">
                    <a:lnL w="671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71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71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71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831051" y="3942167"/>
          <a:ext cx="10309494" cy="5873551"/>
        </p:xfrm>
        <a:graphic>
          <a:graphicData uri="http://schemas.openxmlformats.org/drawingml/2006/table">
            <a:tbl>
              <a:tblPr/>
              <a:tblGrid>
                <a:gridCol w="10309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34967">
                <a:tc>
                  <a:txBody>
                    <a:bodyPr/>
                    <a:lstStyle/>
                    <a:p>
                      <a:pPr algn="ctr">
                        <a:lnSpc>
                          <a:spcPts val="3866"/>
                        </a:lnSpc>
                        <a:defRPr/>
                      </a:pPr>
                      <a:r>
                        <a:rPr lang="en-US" sz="2762">
                          <a:solidFill>
                            <a:srgbClr val="000000"/>
                          </a:solidFill>
                          <a:latin typeface="Public Sans Bold"/>
                        </a:rPr>
                        <a:t>Function</a:t>
                      </a:r>
                      <a:endParaRPr lang="en-US" sz="1100"/>
                    </a:p>
                  </a:txBody>
                  <a:tcPr marL="242997" marR="242997" marT="242997" marB="242997" anchor="ctr">
                    <a:lnL w="671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71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71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71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9646">
                <a:tc>
                  <a:txBody>
                    <a:bodyPr/>
                    <a:lstStyle/>
                    <a:p>
                      <a:pPr algn="l">
                        <a:lnSpc>
                          <a:spcPts val="3093"/>
                        </a:lnSpc>
                        <a:defRPr/>
                      </a:pPr>
                      <a:r>
                        <a:rPr lang="en-US" sz="2209">
                          <a:solidFill>
                            <a:srgbClr val="000000"/>
                          </a:solidFill>
                          <a:latin typeface="Public Sans"/>
                        </a:rPr>
                        <a:t>Measure external dimensions of products</a:t>
                      </a:r>
                      <a:endParaRPr lang="en-US" sz="1100"/>
                    </a:p>
                  </a:txBody>
                  <a:tcPr marL="242997" marR="242997" marT="242997" marB="242997" anchor="ctr">
                    <a:lnL w="671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71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71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71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646">
                <a:tc>
                  <a:txBody>
                    <a:bodyPr/>
                    <a:lstStyle/>
                    <a:p>
                      <a:pPr algn="l">
                        <a:lnSpc>
                          <a:spcPts val="3093"/>
                        </a:lnSpc>
                        <a:defRPr/>
                      </a:pPr>
                      <a:r>
                        <a:rPr lang="en-US" sz="2209">
                          <a:solidFill>
                            <a:srgbClr val="000000"/>
                          </a:solidFill>
                          <a:latin typeface="Public Sans"/>
                        </a:rPr>
                        <a:t>Measure inside of cylindrical products and openings</a:t>
                      </a:r>
                      <a:endParaRPr lang="en-US" sz="1100"/>
                    </a:p>
                  </a:txBody>
                  <a:tcPr marL="242997" marR="242997" marT="242997" marB="242997" anchor="ctr">
                    <a:lnL w="671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71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71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71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9646">
                <a:tc>
                  <a:txBody>
                    <a:bodyPr/>
                    <a:lstStyle/>
                    <a:p>
                      <a:pPr algn="l">
                        <a:lnSpc>
                          <a:spcPts val="3093"/>
                        </a:lnSpc>
                        <a:defRPr/>
                      </a:pPr>
                      <a:r>
                        <a:rPr lang="en-US" sz="2209">
                          <a:solidFill>
                            <a:srgbClr val="000000"/>
                          </a:solidFill>
                          <a:latin typeface="Public Sans"/>
                        </a:rPr>
                        <a:t>Measure product's shadow by reflection</a:t>
                      </a:r>
                      <a:endParaRPr lang="en-US" sz="1100"/>
                    </a:p>
                  </a:txBody>
                  <a:tcPr marL="242997" marR="242997" marT="242997" marB="242997" anchor="ctr">
                    <a:lnL w="671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71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71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71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9646">
                <a:tc>
                  <a:txBody>
                    <a:bodyPr/>
                    <a:lstStyle/>
                    <a:p>
                      <a:pPr algn="l">
                        <a:lnSpc>
                          <a:spcPts val="3093"/>
                        </a:lnSpc>
                        <a:defRPr/>
                      </a:pPr>
                      <a:r>
                        <a:rPr lang="en-US" sz="2209">
                          <a:solidFill>
                            <a:srgbClr val="000000"/>
                          </a:solidFill>
                          <a:latin typeface="Public Sans"/>
                        </a:rPr>
                        <a:t>Precision measurement machine</a:t>
                      </a:r>
                      <a:endParaRPr lang="en-US" sz="1100"/>
                    </a:p>
                  </a:txBody>
                  <a:tcPr marL="242997" marR="242997" marT="242997" marB="242997" anchor="ctr">
                    <a:lnL w="671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71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71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71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028700" y="2034109"/>
            <a:ext cx="9094258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Public Sans Bold Italics"/>
              </a:rPr>
              <a:t>Material Selection and Manufacturing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58825" y="3352251"/>
            <a:ext cx="14903318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4AAD"/>
                </a:solidFill>
                <a:latin typeface="Public Sans Bold"/>
              </a:rPr>
              <a:t>Machines Used in Production</a:t>
            </a:r>
          </a:p>
        </p:txBody>
      </p:sp>
      <p:sp>
        <p:nvSpPr>
          <p:cNvPr id="6" name="Freeform 6"/>
          <p:cNvSpPr/>
          <p:nvPr/>
        </p:nvSpPr>
        <p:spPr>
          <a:xfrm>
            <a:off x="17237471" y="13242"/>
            <a:ext cx="1046417" cy="1015458"/>
          </a:xfrm>
          <a:custGeom>
            <a:avLst/>
            <a:gdLst/>
            <a:ahLst/>
            <a:cxnLst/>
            <a:rect l="l" t="t" r="r" b="b"/>
            <a:pathLst>
              <a:path w="1046417" h="1015458">
                <a:moveTo>
                  <a:pt x="0" y="0"/>
                </a:moveTo>
                <a:lnTo>
                  <a:pt x="1046417" y="0"/>
                </a:lnTo>
                <a:lnTo>
                  <a:pt x="1046417" y="1015458"/>
                </a:lnTo>
                <a:lnTo>
                  <a:pt x="0" y="10154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flipV="1">
            <a:off x="1006776" y="1898650"/>
            <a:ext cx="16230594" cy="38509"/>
          </a:xfrm>
          <a:prstGeom prst="line">
            <a:avLst/>
          </a:prstGeom>
          <a:ln w="95250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111125"/>
            <a:ext cx="16230600" cy="173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 spc="1134">
                <a:solidFill>
                  <a:srgbClr val="2B2C30"/>
                </a:solidFill>
                <a:latin typeface="Public Sans Bold"/>
              </a:rPr>
              <a:t>DENTAL IMPLANT SYSTEMS MANUFACTURING PROCESSES?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37471" y="13242"/>
            <a:ext cx="1046417" cy="1015458"/>
          </a:xfrm>
          <a:custGeom>
            <a:avLst/>
            <a:gdLst/>
            <a:ahLst/>
            <a:cxnLst/>
            <a:rect l="l" t="t" r="r" b="b"/>
            <a:pathLst>
              <a:path w="1046417" h="1015458">
                <a:moveTo>
                  <a:pt x="0" y="0"/>
                </a:moveTo>
                <a:lnTo>
                  <a:pt x="1046417" y="0"/>
                </a:lnTo>
                <a:lnTo>
                  <a:pt x="1046417" y="1015458"/>
                </a:lnTo>
                <a:lnTo>
                  <a:pt x="0" y="10154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flipV="1">
            <a:off x="1006776" y="1898650"/>
            <a:ext cx="16230594" cy="38509"/>
          </a:xfrm>
          <a:prstGeom prst="line">
            <a:avLst/>
          </a:prstGeom>
          <a:ln w="95250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5522299" y="4692268"/>
            <a:ext cx="138677" cy="138677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2C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207599" y="4692268"/>
            <a:ext cx="138677" cy="13867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2C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798899" y="4692268"/>
            <a:ext cx="138677" cy="13867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2C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075499" y="4692268"/>
            <a:ext cx="138677" cy="13867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2C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5352099" y="4692268"/>
            <a:ext cx="138677" cy="138677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2C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1672312" y="4760416"/>
            <a:ext cx="15047766" cy="2381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1028700" y="2034109"/>
            <a:ext cx="9094258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Public Sans Bold Italics"/>
              </a:rPr>
              <a:t>Material Selection and Manufacturing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58825" y="3352251"/>
            <a:ext cx="14903318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4AAD"/>
                </a:solidFill>
                <a:latin typeface="Public Sans Bold"/>
              </a:rPr>
              <a:t>Basic Process Workflow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111125"/>
            <a:ext cx="16230600" cy="173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 spc="1134">
                <a:solidFill>
                  <a:srgbClr val="2B2C30"/>
                </a:solidFill>
                <a:latin typeface="Public Sans Bold"/>
              </a:rPr>
              <a:t>DENTAL IMPLANT SYSTEMS MANUFACTURING PROCESSES?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67922" y="5097645"/>
            <a:ext cx="147747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2B2C30"/>
                </a:solidFill>
                <a:latin typeface="Playfair Display Italics"/>
              </a:rPr>
              <a:t>Product Arrival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276938" y="4098142"/>
            <a:ext cx="721189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>
                <a:solidFill>
                  <a:srgbClr val="2B2C30"/>
                </a:solidFill>
                <a:latin typeface="Public Sans Bold"/>
              </a:rPr>
              <a:t>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503249" y="4268390"/>
            <a:ext cx="721189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>
                <a:solidFill>
                  <a:srgbClr val="2B2C30"/>
                </a:solidFill>
                <a:latin typeface="Public Sans Bold"/>
              </a:rPr>
              <a:t>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789374" y="4268390"/>
            <a:ext cx="721189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>
                <a:solidFill>
                  <a:srgbClr val="2B2C30"/>
                </a:solidFill>
                <a:latin typeface="Public Sans Bold"/>
              </a:rPr>
              <a:t>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072788" y="4199342"/>
            <a:ext cx="721189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>
                <a:solidFill>
                  <a:srgbClr val="2B2C30"/>
                </a:solidFill>
                <a:latin typeface="Public Sans Bold"/>
              </a:rPr>
              <a:t>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352099" y="4199342"/>
            <a:ext cx="721189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>
                <a:solidFill>
                  <a:srgbClr val="2B2C30"/>
                </a:solidFill>
                <a:latin typeface="Public Sans Bold"/>
              </a:rPr>
              <a:t>5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589925" y="4964295"/>
            <a:ext cx="2142102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2B2C30"/>
                </a:solidFill>
                <a:latin typeface="Playfair Display Italics"/>
              </a:rPr>
              <a:t>Surface Examination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902828" y="5097645"/>
            <a:ext cx="2069496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2B2C30"/>
                </a:solidFill>
                <a:latin typeface="Playfair Display Italics"/>
              </a:rPr>
              <a:t>Technician's Action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199496" y="4830945"/>
            <a:ext cx="2029360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2B2C30"/>
                </a:solidFill>
                <a:latin typeface="Playfair Display Italics"/>
              </a:rPr>
              <a:t>Discarding Faulty Products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261474" y="4954770"/>
            <a:ext cx="2458604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2B2C30"/>
                </a:solidFill>
                <a:latin typeface="Playfair Display Italics"/>
              </a:rPr>
              <a:t>Handover for Measurement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469060" y="7155045"/>
            <a:ext cx="721189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>
                <a:solidFill>
                  <a:srgbClr val="2B2C30"/>
                </a:solidFill>
                <a:latin typeface="Public Sans Bold"/>
              </a:rPr>
              <a:t>6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924068" y="8027658"/>
            <a:ext cx="5253502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2B2C30"/>
                </a:solidFill>
                <a:latin typeface="Playfair Display Italics"/>
              </a:rPr>
              <a:t>Measurement Using ViciVision or QuickVision (Depending on the Product)</a:t>
            </a:r>
          </a:p>
        </p:txBody>
      </p:sp>
      <p:sp>
        <p:nvSpPr>
          <p:cNvPr id="35" name="AutoShape 35"/>
          <p:cNvSpPr/>
          <p:nvPr/>
        </p:nvSpPr>
        <p:spPr>
          <a:xfrm>
            <a:off x="2190708" y="7674435"/>
            <a:ext cx="13882578" cy="4762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>
            <a:off x="5469060" y="7597438"/>
            <a:ext cx="163519" cy="163519"/>
          </a:xfrm>
          <a:custGeom>
            <a:avLst/>
            <a:gdLst/>
            <a:ahLst/>
            <a:cxnLst/>
            <a:rect l="l" t="t" r="r" b="b"/>
            <a:pathLst>
              <a:path w="163519" h="163519">
                <a:moveTo>
                  <a:pt x="0" y="0"/>
                </a:moveTo>
                <a:lnTo>
                  <a:pt x="163519" y="0"/>
                </a:lnTo>
                <a:lnTo>
                  <a:pt x="163519" y="163520"/>
                </a:lnTo>
                <a:lnTo>
                  <a:pt x="0" y="1635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>
            <a:off x="12038598" y="7597438"/>
            <a:ext cx="163519" cy="163519"/>
          </a:xfrm>
          <a:custGeom>
            <a:avLst/>
            <a:gdLst/>
            <a:ahLst/>
            <a:cxnLst/>
            <a:rect l="l" t="t" r="r" b="b"/>
            <a:pathLst>
              <a:path w="163519" h="163519">
                <a:moveTo>
                  <a:pt x="0" y="0"/>
                </a:moveTo>
                <a:lnTo>
                  <a:pt x="163520" y="0"/>
                </a:lnTo>
                <a:lnTo>
                  <a:pt x="163520" y="163520"/>
                </a:lnTo>
                <a:lnTo>
                  <a:pt x="0" y="1635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TextBox 38"/>
          <p:cNvSpPr txBox="1"/>
          <p:nvPr/>
        </p:nvSpPr>
        <p:spPr>
          <a:xfrm>
            <a:off x="12038598" y="7155045"/>
            <a:ext cx="721189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>
                <a:solidFill>
                  <a:srgbClr val="2B2C30"/>
                </a:solidFill>
                <a:latin typeface="Public Sans Bold"/>
              </a:rPr>
              <a:t>7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575367" y="7960983"/>
            <a:ext cx="5253502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2B2C30"/>
                </a:solidFill>
                <a:latin typeface="Playfair Display Italics"/>
              </a:rPr>
              <a:t>Documentation and Completion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1223</Words>
  <Application>Microsoft Office PowerPoint</Application>
  <PresentationFormat>Custom</PresentationFormat>
  <Paragraphs>216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Calibri</vt:lpstr>
      <vt:lpstr>Public Sans</vt:lpstr>
      <vt:lpstr>Playfair Display Italics</vt:lpstr>
      <vt:lpstr>Public Sans Bold</vt:lpstr>
      <vt:lpstr>Public Sans Semi-Bold</vt:lpstr>
      <vt:lpstr>Public Sans Bold Italics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INE401- Production Planning and Control</dc:title>
  <cp:lastModifiedBy>SALİH ALADDİN SARIHAN</cp:lastModifiedBy>
  <cp:revision>4</cp:revision>
  <dcterms:created xsi:type="dcterms:W3CDTF">2006-08-16T00:00:00Z</dcterms:created>
  <dcterms:modified xsi:type="dcterms:W3CDTF">2024-01-03T21:53:06Z</dcterms:modified>
  <dc:identifier>DAF4uuQy-jk</dc:identifier>
</cp:coreProperties>
</file>